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6" r:id="rId2"/>
    <p:sldId id="303" r:id="rId3"/>
    <p:sldId id="315" r:id="rId4"/>
    <p:sldId id="304" r:id="rId5"/>
    <p:sldId id="307" r:id="rId6"/>
    <p:sldId id="305" r:id="rId7"/>
    <p:sldId id="306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9144000" cy="6858000" type="letter"/>
  <p:notesSz cx="672941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5CA"/>
    <a:srgbClr val="C4EAF5"/>
    <a:srgbClr val="30348D"/>
    <a:srgbClr val="B3776F"/>
    <a:srgbClr val="D8BEB8"/>
    <a:srgbClr val="E1CEC7"/>
    <a:srgbClr val="76171B"/>
    <a:srgbClr val="1D2088"/>
    <a:srgbClr val="0592D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9608" autoAdjust="0"/>
  </p:normalViewPr>
  <p:slideViewPr>
    <p:cSldViewPr>
      <p:cViewPr varScale="1">
        <p:scale>
          <a:sx n="113" d="100"/>
          <a:sy n="113" d="100"/>
        </p:scale>
        <p:origin x="6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6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71013"/>
            <a:ext cx="29162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fld id="{8A70BCD3-9373-4997-848E-304D46E3DBA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521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>
                <a:latin typeface="Arial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16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>
                <a:latin typeface="Arial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72707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691063"/>
            <a:ext cx="4957762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16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>
                <a:latin typeface="Arial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80538"/>
            <a:ext cx="29162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>
                <a:latin typeface="Arial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fld id="{37527F83-69EC-4DCD-B837-1E7CC0B7B02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979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97957-08AB-4F7A-94E2-6C14936089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A1BD9CA-7937-4B8E-A718-7AA46024D6E3}"/>
              </a:ext>
            </a:extLst>
          </p:cNvPr>
          <p:cNvSpPr/>
          <p:nvPr userDrawn="1"/>
        </p:nvSpPr>
        <p:spPr bwMode="auto">
          <a:xfrm>
            <a:off x="0" y="6639163"/>
            <a:ext cx="9144000" cy="24622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APCCAS 2025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62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EBF41-6813-4D0D-8191-08367E97B97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539204"/>
            <a:ext cx="2286000" cy="56261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0" y="539204"/>
            <a:ext cx="6705600" cy="56261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E6B3C-9431-4C24-8D38-4C9125E36B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46449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12E6A-201C-412F-81B9-107A03B231B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2B3D-E4E8-41E8-82DD-3CF7AEBE3F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196975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7FC29-EBC6-4A5B-B95A-63239B9F7F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E9160-42AB-43CB-B7E5-26DE9CBBD47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DDBD7-18CD-4204-811D-24541E45881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4B131-8DB9-4783-AFAD-CF7386D5A2C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1661367"/>
            <a:ext cx="5111750" cy="4464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2547787"/>
            <a:ext cx="3008313" cy="35783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93BD-4F37-41D9-87F0-DA9F1282A6E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989348"/>
            <a:ext cx="5486400" cy="5151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124743"/>
            <a:ext cx="5486400" cy="37399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577778"/>
            <a:ext cx="5486400" cy="7315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48C79-8360-4ED5-811A-BDA25FCC3D2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204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7104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213" y="6381750"/>
            <a:ext cx="77755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00" b="0">
                <a:solidFill>
                  <a:schemeClr val="tx1"/>
                </a:solidFill>
                <a:latin typeface="Arial" charset="0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fld id="{0F147FF6-2064-4188-A01F-9BEF9A3BFA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89E633C-5128-CD1F-AA67-E8B26248BECB}"/>
              </a:ext>
            </a:extLst>
          </p:cNvPr>
          <p:cNvSpPr/>
          <p:nvPr userDrawn="1"/>
        </p:nvSpPr>
        <p:spPr bwMode="auto">
          <a:xfrm>
            <a:off x="0" y="0"/>
            <a:ext cx="9144000" cy="548680"/>
          </a:xfrm>
          <a:prstGeom prst="rect">
            <a:avLst/>
          </a:prstGeom>
          <a:gradFill>
            <a:gsLst>
              <a:gs pos="100000">
                <a:schemeClr val="accent5">
                  <a:lumMod val="75000"/>
                </a:schemeClr>
              </a:gs>
              <a:gs pos="0">
                <a:schemeClr val="accent1">
                  <a:lumMod val="75000"/>
                </a:schemeClr>
              </a:gs>
              <a:gs pos="76000">
                <a:schemeClr val="accent1">
                  <a:lumMod val="20000"/>
                  <a:lumOff val="80000"/>
                </a:schemeClr>
              </a:gs>
            </a:gsLst>
            <a:lin ang="0" scaled="0"/>
          </a:gradFill>
          <a:ln>
            <a:noFill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B9610BF-ED81-463D-2B21-A6D81B67E33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562" y="107697"/>
            <a:ext cx="1148138" cy="374071"/>
          </a:xfrm>
          <a:prstGeom prst="rect">
            <a:avLst/>
          </a:prstGeom>
        </p:spPr>
      </p:pic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0" y="1323876"/>
            <a:ext cx="9144000" cy="889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ko-KR" altLang="en-US">
              <a:ea typeface="굴림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DA555CE-FA0D-4187-97A4-9443C8D7C5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63820"/>
            <a:ext cx="3958952" cy="176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1053554"/>
            <a:ext cx="9144000" cy="5032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46100"/>
            <a:ext cx="8634413" cy="2090738"/>
          </a:xfrm>
        </p:spPr>
        <p:txBody>
          <a:bodyPr lIns="93600" rIns="93600" anchor="b"/>
          <a:lstStyle/>
          <a:p>
            <a:pPr>
              <a:lnSpc>
                <a:spcPct val="90000"/>
              </a:lnSpc>
            </a:pPr>
            <a:r>
              <a:rPr lang="en-US" altLang="ja-JP" sz="4400" dirty="0">
                <a:ea typeface="Arial Unicode MS" pitchFamily="50" charset="-127"/>
                <a:cs typeface="Arial Unicode MS" pitchFamily="50" charset="-127"/>
              </a:rPr>
              <a:t>Title: APCCAS Slide Preparation Guideline</a:t>
            </a:r>
            <a:endParaRPr lang="ja-JP" altLang="en-US" sz="4400" dirty="0"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838" y="2924944"/>
            <a:ext cx="8397875" cy="2664295"/>
          </a:xfrm>
        </p:spPr>
        <p:txBody>
          <a:bodyPr lIns="93600" rIns="93600"/>
          <a:lstStyle/>
          <a:p>
            <a:pPr>
              <a:lnSpc>
                <a:spcPct val="89000"/>
              </a:lnSpc>
            </a:pPr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Author1, Author2</a:t>
            </a:r>
          </a:p>
          <a:p>
            <a:pPr>
              <a:lnSpc>
                <a:spcPct val="89000"/>
              </a:lnSpc>
            </a:pPr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and Author3</a:t>
            </a:r>
          </a:p>
          <a:p>
            <a:pPr>
              <a:lnSpc>
                <a:spcPct val="89000"/>
              </a:lnSpc>
            </a:pPr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(Author list)</a:t>
            </a:r>
          </a:p>
          <a:p>
            <a:pPr>
              <a:lnSpc>
                <a:spcPct val="89000"/>
              </a:lnSpc>
            </a:pPr>
            <a:endParaRPr lang="en-US" altLang="ja-JP" baseline="30000" dirty="0">
              <a:ea typeface="Arial Unicode MS" pitchFamily="50" charset="-127"/>
              <a:cs typeface="Arial Unicode MS" pitchFamily="50" charset="-127"/>
            </a:endParaRPr>
          </a:p>
          <a:p>
            <a:pPr>
              <a:lnSpc>
                <a:spcPct val="89000"/>
              </a:lnSpc>
            </a:pPr>
            <a:endParaRPr lang="en-US" altLang="ja-JP" b="0" baseline="30000" dirty="0">
              <a:ea typeface="Arial Unicode MS" pitchFamily="50" charset="-127"/>
              <a:cs typeface="Arial Unicode MS" pitchFamily="50" charset="-127"/>
            </a:endParaRPr>
          </a:p>
          <a:p>
            <a:pPr>
              <a:lnSpc>
                <a:spcPct val="89000"/>
              </a:lnSpc>
            </a:pPr>
            <a:r>
              <a:rPr lang="en-US" altLang="ja-JP" i="1" dirty="0">
                <a:ea typeface="Arial Unicode MS" pitchFamily="50" charset="-127"/>
                <a:cs typeface="Arial Unicode MS" pitchFamily="50" charset="-127"/>
              </a:rPr>
              <a:t>Affiliation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6"/>
    </mc:Choice>
    <mc:Fallback xmlns="">
      <p:transition spd="slow" advTm="915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Graphs and figures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Use a minimum line width of 2 points for all lines in drawings.</a:t>
            </a:r>
          </a:p>
          <a:p>
            <a:endParaRPr lang="en-US" altLang="ja-JP" sz="2800" dirty="0"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Fonts embedded in figures should also comply with a guideline for text.</a:t>
            </a:r>
          </a:p>
          <a:p>
            <a:pPr lvl="1"/>
            <a:endParaRPr lang="en-US" altLang="ja-JP" dirty="0"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Often, graphical data imported from other programs will have small fonts &amp; thin lines.</a:t>
            </a:r>
          </a:p>
          <a:p>
            <a:pPr lvl="1"/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Completely redraw if you can’t fix this.</a:t>
            </a:r>
          </a:p>
        </p:txBody>
      </p:sp>
      <p:sp>
        <p:nvSpPr>
          <p:cNvPr id="1126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56C4EC-0E0B-479B-9CB3-F5C72DF6C900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10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Example of a good figure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464496"/>
          </a:xfrm>
        </p:spPr>
        <p:txBody>
          <a:bodyPr/>
          <a:lstStyle/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Simple graph, thick, bold axes, large fonts</a:t>
            </a:r>
          </a:p>
        </p:txBody>
      </p:sp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D58CF6-44C8-4037-8C95-6C8B3F8424AF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11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2847975" y="2417216"/>
            <a:ext cx="4143375" cy="28956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2847975" y="2417216"/>
            <a:ext cx="4143375" cy="2895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295" name="Line 10"/>
          <p:cNvSpPr>
            <a:spLocks noChangeShapeType="1"/>
          </p:cNvSpPr>
          <p:nvPr/>
        </p:nvSpPr>
        <p:spPr bwMode="auto">
          <a:xfrm>
            <a:off x="2847975" y="2417216"/>
            <a:ext cx="1588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12296" name="Group 130"/>
          <p:cNvGrpSpPr>
            <a:grpSpLocks/>
          </p:cNvGrpSpPr>
          <p:nvPr/>
        </p:nvGrpSpPr>
        <p:grpSpPr bwMode="auto">
          <a:xfrm flipH="1">
            <a:off x="2859088" y="2417216"/>
            <a:ext cx="95250" cy="2897188"/>
            <a:chOff x="1734" y="1410"/>
            <a:chExt cx="60" cy="1825"/>
          </a:xfrm>
        </p:grpSpPr>
        <p:sp>
          <p:nvSpPr>
            <p:cNvPr id="12415" name="Line 11"/>
            <p:cNvSpPr>
              <a:spLocks noChangeShapeType="1"/>
            </p:cNvSpPr>
            <p:nvPr/>
          </p:nvSpPr>
          <p:spPr bwMode="auto">
            <a:xfrm>
              <a:off x="1746" y="3234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6" name="Line 12"/>
            <p:cNvSpPr>
              <a:spLocks noChangeShapeType="1"/>
            </p:cNvSpPr>
            <p:nvPr/>
          </p:nvSpPr>
          <p:spPr bwMode="auto">
            <a:xfrm>
              <a:off x="1746" y="3114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7" name="Line 13"/>
            <p:cNvSpPr>
              <a:spLocks noChangeShapeType="1"/>
            </p:cNvSpPr>
            <p:nvPr/>
          </p:nvSpPr>
          <p:spPr bwMode="auto">
            <a:xfrm>
              <a:off x="1746" y="298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8" name="Line 14"/>
            <p:cNvSpPr>
              <a:spLocks noChangeShapeType="1"/>
            </p:cNvSpPr>
            <p:nvPr/>
          </p:nvSpPr>
          <p:spPr bwMode="auto">
            <a:xfrm>
              <a:off x="1746" y="286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9" name="Line 15"/>
            <p:cNvSpPr>
              <a:spLocks noChangeShapeType="1"/>
            </p:cNvSpPr>
            <p:nvPr/>
          </p:nvSpPr>
          <p:spPr bwMode="auto">
            <a:xfrm>
              <a:off x="1746" y="274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0" name="Line 16"/>
            <p:cNvSpPr>
              <a:spLocks noChangeShapeType="1"/>
            </p:cNvSpPr>
            <p:nvPr/>
          </p:nvSpPr>
          <p:spPr bwMode="auto">
            <a:xfrm>
              <a:off x="1746" y="262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1" name="Line 17"/>
            <p:cNvSpPr>
              <a:spLocks noChangeShapeType="1"/>
            </p:cNvSpPr>
            <p:nvPr/>
          </p:nvSpPr>
          <p:spPr bwMode="auto">
            <a:xfrm>
              <a:off x="1746" y="250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2" name="Line 18"/>
            <p:cNvSpPr>
              <a:spLocks noChangeShapeType="1"/>
            </p:cNvSpPr>
            <p:nvPr/>
          </p:nvSpPr>
          <p:spPr bwMode="auto">
            <a:xfrm>
              <a:off x="1746" y="238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3" name="Line 19"/>
            <p:cNvSpPr>
              <a:spLocks noChangeShapeType="1"/>
            </p:cNvSpPr>
            <p:nvPr/>
          </p:nvSpPr>
          <p:spPr bwMode="auto">
            <a:xfrm>
              <a:off x="1746" y="226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4" name="Line 20"/>
            <p:cNvSpPr>
              <a:spLocks noChangeShapeType="1"/>
            </p:cNvSpPr>
            <p:nvPr/>
          </p:nvSpPr>
          <p:spPr bwMode="auto">
            <a:xfrm>
              <a:off x="1746" y="214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5" name="Line 21"/>
            <p:cNvSpPr>
              <a:spLocks noChangeShapeType="1"/>
            </p:cNvSpPr>
            <p:nvPr/>
          </p:nvSpPr>
          <p:spPr bwMode="auto">
            <a:xfrm>
              <a:off x="1746" y="201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6" name="Line 22"/>
            <p:cNvSpPr>
              <a:spLocks noChangeShapeType="1"/>
            </p:cNvSpPr>
            <p:nvPr/>
          </p:nvSpPr>
          <p:spPr bwMode="auto">
            <a:xfrm>
              <a:off x="1746" y="189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7" name="Line 23"/>
            <p:cNvSpPr>
              <a:spLocks noChangeShapeType="1"/>
            </p:cNvSpPr>
            <p:nvPr/>
          </p:nvSpPr>
          <p:spPr bwMode="auto">
            <a:xfrm>
              <a:off x="1746" y="177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8" name="Line 24"/>
            <p:cNvSpPr>
              <a:spLocks noChangeShapeType="1"/>
            </p:cNvSpPr>
            <p:nvPr/>
          </p:nvSpPr>
          <p:spPr bwMode="auto">
            <a:xfrm>
              <a:off x="1746" y="165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29" name="Line 25"/>
            <p:cNvSpPr>
              <a:spLocks noChangeShapeType="1"/>
            </p:cNvSpPr>
            <p:nvPr/>
          </p:nvSpPr>
          <p:spPr bwMode="auto">
            <a:xfrm>
              <a:off x="1746" y="1530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30" name="Line 26"/>
            <p:cNvSpPr>
              <a:spLocks noChangeShapeType="1"/>
            </p:cNvSpPr>
            <p:nvPr/>
          </p:nvSpPr>
          <p:spPr bwMode="auto">
            <a:xfrm>
              <a:off x="1746" y="1410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31" name="Line 27"/>
            <p:cNvSpPr>
              <a:spLocks noChangeShapeType="1"/>
            </p:cNvSpPr>
            <p:nvPr/>
          </p:nvSpPr>
          <p:spPr bwMode="auto">
            <a:xfrm>
              <a:off x="1734" y="3234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32" name="Line 28"/>
            <p:cNvSpPr>
              <a:spLocks noChangeShapeType="1"/>
            </p:cNvSpPr>
            <p:nvPr/>
          </p:nvSpPr>
          <p:spPr bwMode="auto">
            <a:xfrm>
              <a:off x="1734" y="2628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33" name="Line 29"/>
            <p:cNvSpPr>
              <a:spLocks noChangeShapeType="1"/>
            </p:cNvSpPr>
            <p:nvPr/>
          </p:nvSpPr>
          <p:spPr bwMode="auto">
            <a:xfrm>
              <a:off x="1734" y="2016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34" name="Line 30"/>
            <p:cNvSpPr>
              <a:spLocks noChangeShapeType="1"/>
            </p:cNvSpPr>
            <p:nvPr/>
          </p:nvSpPr>
          <p:spPr bwMode="auto">
            <a:xfrm>
              <a:off x="1734" y="1410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297" name="Line 31"/>
          <p:cNvSpPr>
            <a:spLocks noChangeShapeType="1"/>
          </p:cNvSpPr>
          <p:nvPr/>
        </p:nvSpPr>
        <p:spPr bwMode="auto">
          <a:xfrm>
            <a:off x="2847975" y="5312816"/>
            <a:ext cx="414337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12298" name="Group 122"/>
          <p:cNvGrpSpPr>
            <a:grpSpLocks/>
          </p:cNvGrpSpPr>
          <p:nvPr/>
        </p:nvGrpSpPr>
        <p:grpSpPr bwMode="auto">
          <a:xfrm>
            <a:off x="2847975" y="5203279"/>
            <a:ext cx="4144963" cy="95250"/>
            <a:chOff x="1794" y="3234"/>
            <a:chExt cx="2611" cy="60"/>
          </a:xfrm>
        </p:grpSpPr>
        <p:sp>
          <p:nvSpPr>
            <p:cNvPr id="12409" name="Line 32"/>
            <p:cNvSpPr>
              <a:spLocks noChangeShapeType="1"/>
            </p:cNvSpPr>
            <p:nvPr/>
          </p:nvSpPr>
          <p:spPr bwMode="auto">
            <a:xfrm flipV="1">
              <a:off x="1794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0" name="Line 33"/>
            <p:cNvSpPr>
              <a:spLocks noChangeShapeType="1"/>
            </p:cNvSpPr>
            <p:nvPr/>
          </p:nvSpPr>
          <p:spPr bwMode="auto">
            <a:xfrm flipV="1">
              <a:off x="2316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1" name="Line 34"/>
            <p:cNvSpPr>
              <a:spLocks noChangeShapeType="1"/>
            </p:cNvSpPr>
            <p:nvPr/>
          </p:nvSpPr>
          <p:spPr bwMode="auto">
            <a:xfrm flipV="1">
              <a:off x="2838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2" name="Line 35"/>
            <p:cNvSpPr>
              <a:spLocks noChangeShapeType="1"/>
            </p:cNvSpPr>
            <p:nvPr/>
          </p:nvSpPr>
          <p:spPr bwMode="auto">
            <a:xfrm flipV="1">
              <a:off x="3360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3" name="Line 36"/>
            <p:cNvSpPr>
              <a:spLocks noChangeShapeType="1"/>
            </p:cNvSpPr>
            <p:nvPr/>
          </p:nvSpPr>
          <p:spPr bwMode="auto">
            <a:xfrm flipV="1">
              <a:off x="3882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14" name="Line 37"/>
            <p:cNvSpPr>
              <a:spLocks noChangeShapeType="1"/>
            </p:cNvSpPr>
            <p:nvPr/>
          </p:nvSpPr>
          <p:spPr bwMode="auto">
            <a:xfrm flipV="1">
              <a:off x="4404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299" name="Freeform 38"/>
          <p:cNvSpPr>
            <a:spLocks/>
          </p:cNvSpPr>
          <p:nvPr/>
        </p:nvSpPr>
        <p:spPr bwMode="auto">
          <a:xfrm>
            <a:off x="3267075" y="4026941"/>
            <a:ext cx="409575" cy="323850"/>
          </a:xfrm>
          <a:custGeom>
            <a:avLst/>
            <a:gdLst>
              <a:gd name="T0" fmla="*/ 0 w 258"/>
              <a:gd name="T1" fmla="*/ 0 h 204"/>
              <a:gd name="T2" fmla="*/ 166330313 w 258"/>
              <a:gd name="T3" fmla="*/ 136088438 h 204"/>
              <a:gd name="T4" fmla="*/ 317539688 w 258"/>
              <a:gd name="T5" fmla="*/ 272176875 h 204"/>
              <a:gd name="T6" fmla="*/ 483870000 w 258"/>
              <a:gd name="T7" fmla="*/ 393144375 h 204"/>
              <a:gd name="T8" fmla="*/ 650200313 w 258"/>
              <a:gd name="T9" fmla="*/ 514111875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8" h="204">
                <a:moveTo>
                  <a:pt x="0" y="0"/>
                </a:moveTo>
                <a:lnTo>
                  <a:pt x="66" y="54"/>
                </a:lnTo>
                <a:lnTo>
                  <a:pt x="126" y="108"/>
                </a:lnTo>
                <a:lnTo>
                  <a:pt x="192" y="156"/>
                </a:lnTo>
                <a:lnTo>
                  <a:pt x="258" y="204"/>
                </a:lnTo>
              </a:path>
            </a:pathLst>
          </a:custGeom>
          <a:solidFill>
            <a:schemeClr val="accent2"/>
          </a:solidFill>
          <a:ln w="28575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0" name="Freeform 39"/>
          <p:cNvSpPr>
            <a:spLocks/>
          </p:cNvSpPr>
          <p:nvPr/>
        </p:nvSpPr>
        <p:spPr bwMode="auto">
          <a:xfrm>
            <a:off x="3676650" y="4350791"/>
            <a:ext cx="419100" cy="190500"/>
          </a:xfrm>
          <a:custGeom>
            <a:avLst/>
            <a:gdLst>
              <a:gd name="T0" fmla="*/ 0 w 264"/>
              <a:gd name="T1" fmla="*/ 0 h 120"/>
              <a:gd name="T2" fmla="*/ 166330313 w 264"/>
              <a:gd name="T3" fmla="*/ 90725625 h 120"/>
              <a:gd name="T4" fmla="*/ 332660625 w 264"/>
              <a:gd name="T5" fmla="*/ 166330313 h 120"/>
              <a:gd name="T6" fmla="*/ 665321250 w 264"/>
              <a:gd name="T7" fmla="*/ 302418750 h 1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4" h="120">
                <a:moveTo>
                  <a:pt x="0" y="0"/>
                </a:moveTo>
                <a:lnTo>
                  <a:pt x="66" y="36"/>
                </a:lnTo>
                <a:lnTo>
                  <a:pt x="132" y="66"/>
                </a:lnTo>
                <a:lnTo>
                  <a:pt x="264" y="120"/>
                </a:lnTo>
              </a:path>
            </a:pathLst>
          </a:custGeom>
          <a:solidFill>
            <a:schemeClr val="accent2"/>
          </a:solidFill>
          <a:ln w="28575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1" name="Freeform 40"/>
          <p:cNvSpPr>
            <a:spLocks/>
          </p:cNvSpPr>
          <p:nvPr/>
        </p:nvSpPr>
        <p:spPr bwMode="auto">
          <a:xfrm>
            <a:off x="4095750" y="4541291"/>
            <a:ext cx="409575" cy="123825"/>
          </a:xfrm>
          <a:custGeom>
            <a:avLst/>
            <a:gdLst>
              <a:gd name="T0" fmla="*/ 0 w 258"/>
              <a:gd name="T1" fmla="*/ 0 h 78"/>
              <a:gd name="T2" fmla="*/ 317539688 w 258"/>
              <a:gd name="T3" fmla="*/ 105846563 h 78"/>
              <a:gd name="T4" fmla="*/ 650200313 w 258"/>
              <a:gd name="T5" fmla="*/ 196572188 h 7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" h="78">
                <a:moveTo>
                  <a:pt x="0" y="0"/>
                </a:moveTo>
                <a:lnTo>
                  <a:pt x="126" y="42"/>
                </a:lnTo>
                <a:lnTo>
                  <a:pt x="258" y="78"/>
                </a:lnTo>
              </a:path>
            </a:pathLst>
          </a:custGeom>
          <a:solidFill>
            <a:schemeClr val="accent2"/>
          </a:solidFill>
          <a:ln w="28575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2" name="Freeform 41"/>
          <p:cNvSpPr>
            <a:spLocks/>
          </p:cNvSpPr>
          <p:nvPr/>
        </p:nvSpPr>
        <p:spPr bwMode="auto">
          <a:xfrm>
            <a:off x="4505325" y="4665116"/>
            <a:ext cx="419100" cy="95250"/>
          </a:xfrm>
          <a:custGeom>
            <a:avLst/>
            <a:gdLst>
              <a:gd name="T0" fmla="*/ 0 w 264"/>
              <a:gd name="T1" fmla="*/ 0 h 60"/>
              <a:gd name="T2" fmla="*/ 120967500 w 264"/>
              <a:gd name="T3" fmla="*/ 30241875 h 60"/>
              <a:gd name="T4" fmla="*/ 272176875 w 264"/>
              <a:gd name="T5" fmla="*/ 75604688 h 60"/>
              <a:gd name="T6" fmla="*/ 347781563 w 264"/>
              <a:gd name="T7" fmla="*/ 90725625 h 60"/>
              <a:gd name="T8" fmla="*/ 438507188 w 264"/>
              <a:gd name="T9" fmla="*/ 105846563 h 60"/>
              <a:gd name="T10" fmla="*/ 544353750 w 264"/>
              <a:gd name="T11" fmla="*/ 136088438 h 60"/>
              <a:gd name="T12" fmla="*/ 665321250 w 264"/>
              <a:gd name="T13" fmla="*/ 151209375 h 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4" h="60">
                <a:moveTo>
                  <a:pt x="0" y="0"/>
                </a:moveTo>
                <a:lnTo>
                  <a:pt x="48" y="12"/>
                </a:lnTo>
                <a:lnTo>
                  <a:pt x="108" y="30"/>
                </a:lnTo>
                <a:lnTo>
                  <a:pt x="138" y="36"/>
                </a:lnTo>
                <a:lnTo>
                  <a:pt x="174" y="42"/>
                </a:lnTo>
                <a:lnTo>
                  <a:pt x="216" y="54"/>
                </a:lnTo>
                <a:lnTo>
                  <a:pt x="264" y="60"/>
                </a:lnTo>
              </a:path>
            </a:pathLst>
          </a:custGeom>
          <a:solidFill>
            <a:schemeClr val="accent2"/>
          </a:solidFill>
          <a:ln w="28575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3" name="Freeform 42"/>
          <p:cNvSpPr>
            <a:spLocks/>
          </p:cNvSpPr>
          <p:nvPr/>
        </p:nvSpPr>
        <p:spPr bwMode="auto">
          <a:xfrm>
            <a:off x="4924425" y="4760366"/>
            <a:ext cx="1238250" cy="161925"/>
          </a:xfrm>
          <a:custGeom>
            <a:avLst/>
            <a:gdLst>
              <a:gd name="T0" fmla="*/ 0 w 780"/>
              <a:gd name="T1" fmla="*/ 0 h 102"/>
              <a:gd name="T2" fmla="*/ 181451250 w 780"/>
              <a:gd name="T3" fmla="*/ 30241875 h 102"/>
              <a:gd name="T4" fmla="*/ 393144375 w 780"/>
              <a:gd name="T5" fmla="*/ 60483750 h 102"/>
              <a:gd name="T6" fmla="*/ 635079375 w 780"/>
              <a:gd name="T7" fmla="*/ 90725625 h 102"/>
              <a:gd name="T8" fmla="*/ 907256250 w 780"/>
              <a:gd name="T9" fmla="*/ 120967500 h 102"/>
              <a:gd name="T10" fmla="*/ 1436489063 w 780"/>
              <a:gd name="T11" fmla="*/ 196572188 h 102"/>
              <a:gd name="T12" fmla="*/ 1708665938 w 780"/>
              <a:gd name="T13" fmla="*/ 226814063 h 102"/>
              <a:gd name="T14" fmla="*/ 1965721875 w 780"/>
              <a:gd name="T15" fmla="*/ 257055938 h 10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0" h="102">
                <a:moveTo>
                  <a:pt x="0" y="0"/>
                </a:moveTo>
                <a:lnTo>
                  <a:pt x="72" y="12"/>
                </a:lnTo>
                <a:lnTo>
                  <a:pt x="156" y="24"/>
                </a:lnTo>
                <a:lnTo>
                  <a:pt x="252" y="36"/>
                </a:lnTo>
                <a:lnTo>
                  <a:pt x="360" y="48"/>
                </a:lnTo>
                <a:lnTo>
                  <a:pt x="570" y="78"/>
                </a:lnTo>
                <a:lnTo>
                  <a:pt x="678" y="90"/>
                </a:lnTo>
                <a:lnTo>
                  <a:pt x="780" y="102"/>
                </a:lnTo>
              </a:path>
            </a:pathLst>
          </a:custGeom>
          <a:solidFill>
            <a:schemeClr val="accent2"/>
          </a:solidFill>
          <a:ln w="28575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4" name="Freeform 43"/>
          <p:cNvSpPr>
            <a:spLocks/>
          </p:cNvSpPr>
          <p:nvPr/>
        </p:nvSpPr>
        <p:spPr bwMode="auto">
          <a:xfrm>
            <a:off x="3267075" y="3379241"/>
            <a:ext cx="409575" cy="485775"/>
          </a:xfrm>
          <a:custGeom>
            <a:avLst/>
            <a:gdLst>
              <a:gd name="T0" fmla="*/ 0 w 258"/>
              <a:gd name="T1" fmla="*/ 0 h 306"/>
              <a:gd name="T2" fmla="*/ 166330313 w 258"/>
              <a:gd name="T3" fmla="*/ 196572188 h 306"/>
              <a:gd name="T4" fmla="*/ 317539688 w 258"/>
              <a:gd name="T5" fmla="*/ 408265313 h 306"/>
              <a:gd name="T6" fmla="*/ 483870000 w 258"/>
              <a:gd name="T7" fmla="*/ 604837500 h 306"/>
              <a:gd name="T8" fmla="*/ 650200313 w 258"/>
              <a:gd name="T9" fmla="*/ 771167813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8" h="306">
                <a:moveTo>
                  <a:pt x="0" y="0"/>
                </a:moveTo>
                <a:lnTo>
                  <a:pt x="66" y="78"/>
                </a:lnTo>
                <a:lnTo>
                  <a:pt x="126" y="162"/>
                </a:lnTo>
                <a:lnTo>
                  <a:pt x="192" y="240"/>
                </a:lnTo>
                <a:lnTo>
                  <a:pt x="258" y="306"/>
                </a:lnTo>
              </a:path>
            </a:pathLst>
          </a:custGeom>
          <a:solidFill>
            <a:schemeClr val="tx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5" name="Freeform 44"/>
          <p:cNvSpPr>
            <a:spLocks/>
          </p:cNvSpPr>
          <p:nvPr/>
        </p:nvSpPr>
        <p:spPr bwMode="auto">
          <a:xfrm>
            <a:off x="3676650" y="3865016"/>
            <a:ext cx="419100" cy="285750"/>
          </a:xfrm>
          <a:custGeom>
            <a:avLst/>
            <a:gdLst>
              <a:gd name="T0" fmla="*/ 0 w 264"/>
              <a:gd name="T1" fmla="*/ 0 h 180"/>
              <a:gd name="T2" fmla="*/ 166330313 w 264"/>
              <a:gd name="T3" fmla="*/ 136088438 h 180"/>
              <a:gd name="T4" fmla="*/ 332660625 w 264"/>
              <a:gd name="T5" fmla="*/ 257055938 h 180"/>
              <a:gd name="T6" fmla="*/ 498990938 w 264"/>
              <a:gd name="T7" fmla="*/ 362902500 h 180"/>
              <a:gd name="T8" fmla="*/ 665321250 w 264"/>
              <a:gd name="T9" fmla="*/ 453628125 h 1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4" h="180">
                <a:moveTo>
                  <a:pt x="0" y="0"/>
                </a:moveTo>
                <a:lnTo>
                  <a:pt x="66" y="54"/>
                </a:lnTo>
                <a:lnTo>
                  <a:pt x="132" y="102"/>
                </a:lnTo>
                <a:lnTo>
                  <a:pt x="198" y="144"/>
                </a:lnTo>
                <a:lnTo>
                  <a:pt x="264" y="180"/>
                </a:lnTo>
              </a:path>
            </a:pathLst>
          </a:custGeom>
          <a:solidFill>
            <a:schemeClr val="tx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6" name="Freeform 45"/>
          <p:cNvSpPr>
            <a:spLocks/>
          </p:cNvSpPr>
          <p:nvPr/>
        </p:nvSpPr>
        <p:spPr bwMode="auto">
          <a:xfrm>
            <a:off x="4095750" y="4150766"/>
            <a:ext cx="409575" cy="200025"/>
          </a:xfrm>
          <a:custGeom>
            <a:avLst/>
            <a:gdLst>
              <a:gd name="T0" fmla="*/ 0 w 258"/>
              <a:gd name="T1" fmla="*/ 0 h 126"/>
              <a:gd name="T2" fmla="*/ 317539688 w 258"/>
              <a:gd name="T3" fmla="*/ 181451250 h 126"/>
              <a:gd name="T4" fmla="*/ 650200313 w 258"/>
              <a:gd name="T5" fmla="*/ 317539688 h 1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" h="126">
                <a:moveTo>
                  <a:pt x="0" y="0"/>
                </a:moveTo>
                <a:lnTo>
                  <a:pt x="126" y="72"/>
                </a:lnTo>
                <a:lnTo>
                  <a:pt x="258" y="126"/>
                </a:lnTo>
              </a:path>
            </a:pathLst>
          </a:custGeom>
          <a:solidFill>
            <a:schemeClr val="tx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7" name="Freeform 46"/>
          <p:cNvSpPr>
            <a:spLocks/>
          </p:cNvSpPr>
          <p:nvPr/>
        </p:nvSpPr>
        <p:spPr bwMode="auto">
          <a:xfrm>
            <a:off x="4505325" y="4350791"/>
            <a:ext cx="419100" cy="133350"/>
          </a:xfrm>
          <a:custGeom>
            <a:avLst/>
            <a:gdLst>
              <a:gd name="T0" fmla="*/ 0 w 264"/>
              <a:gd name="T1" fmla="*/ 0 h 84"/>
              <a:gd name="T2" fmla="*/ 120967500 w 264"/>
              <a:gd name="T3" fmla="*/ 45362813 h 84"/>
              <a:gd name="T4" fmla="*/ 272176875 w 264"/>
              <a:gd name="T5" fmla="*/ 105846563 h 84"/>
              <a:gd name="T6" fmla="*/ 347781563 w 264"/>
              <a:gd name="T7" fmla="*/ 136088438 h 84"/>
              <a:gd name="T8" fmla="*/ 438507188 w 264"/>
              <a:gd name="T9" fmla="*/ 151209375 h 84"/>
              <a:gd name="T10" fmla="*/ 544353750 w 264"/>
              <a:gd name="T11" fmla="*/ 181451250 h 84"/>
              <a:gd name="T12" fmla="*/ 665321250 w 264"/>
              <a:gd name="T13" fmla="*/ 211693125 h 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4" h="84">
                <a:moveTo>
                  <a:pt x="0" y="0"/>
                </a:moveTo>
                <a:lnTo>
                  <a:pt x="48" y="18"/>
                </a:lnTo>
                <a:lnTo>
                  <a:pt x="108" y="42"/>
                </a:lnTo>
                <a:lnTo>
                  <a:pt x="138" y="54"/>
                </a:lnTo>
                <a:lnTo>
                  <a:pt x="174" y="60"/>
                </a:lnTo>
                <a:lnTo>
                  <a:pt x="216" y="72"/>
                </a:lnTo>
                <a:lnTo>
                  <a:pt x="264" y="84"/>
                </a:lnTo>
              </a:path>
            </a:pathLst>
          </a:custGeom>
          <a:solidFill>
            <a:schemeClr val="tx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8" name="Freeform 47"/>
          <p:cNvSpPr>
            <a:spLocks/>
          </p:cNvSpPr>
          <p:nvPr/>
        </p:nvSpPr>
        <p:spPr bwMode="auto">
          <a:xfrm>
            <a:off x="4924425" y="4484141"/>
            <a:ext cx="1238250" cy="247650"/>
          </a:xfrm>
          <a:custGeom>
            <a:avLst/>
            <a:gdLst>
              <a:gd name="T0" fmla="*/ 0 w 780"/>
              <a:gd name="T1" fmla="*/ 0 h 156"/>
              <a:gd name="T2" fmla="*/ 181451250 w 780"/>
              <a:gd name="T3" fmla="*/ 45362813 h 156"/>
              <a:gd name="T4" fmla="*/ 393144375 w 780"/>
              <a:gd name="T5" fmla="*/ 90725625 h 156"/>
              <a:gd name="T6" fmla="*/ 635079375 w 780"/>
              <a:gd name="T7" fmla="*/ 136088438 h 156"/>
              <a:gd name="T8" fmla="*/ 907256250 w 780"/>
              <a:gd name="T9" fmla="*/ 181451250 h 156"/>
              <a:gd name="T10" fmla="*/ 1436489063 w 780"/>
              <a:gd name="T11" fmla="*/ 287297813 h 156"/>
              <a:gd name="T12" fmla="*/ 1708665938 w 780"/>
              <a:gd name="T13" fmla="*/ 347781563 h 156"/>
              <a:gd name="T14" fmla="*/ 1965721875 w 780"/>
              <a:gd name="T15" fmla="*/ 393144375 h 1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0" h="156">
                <a:moveTo>
                  <a:pt x="0" y="0"/>
                </a:moveTo>
                <a:lnTo>
                  <a:pt x="72" y="18"/>
                </a:lnTo>
                <a:lnTo>
                  <a:pt x="156" y="36"/>
                </a:lnTo>
                <a:lnTo>
                  <a:pt x="252" y="54"/>
                </a:lnTo>
                <a:lnTo>
                  <a:pt x="360" y="72"/>
                </a:lnTo>
                <a:lnTo>
                  <a:pt x="570" y="114"/>
                </a:lnTo>
                <a:lnTo>
                  <a:pt x="678" y="138"/>
                </a:lnTo>
                <a:lnTo>
                  <a:pt x="780" y="156"/>
                </a:lnTo>
              </a:path>
            </a:pathLst>
          </a:custGeom>
          <a:noFill/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09" name="Freeform 48"/>
          <p:cNvSpPr>
            <a:spLocks/>
          </p:cNvSpPr>
          <p:nvPr/>
        </p:nvSpPr>
        <p:spPr bwMode="auto">
          <a:xfrm>
            <a:off x="3248025" y="2712491"/>
            <a:ext cx="66675" cy="57150"/>
          </a:xfrm>
          <a:custGeom>
            <a:avLst/>
            <a:gdLst>
              <a:gd name="T0" fmla="*/ 0 w 42"/>
              <a:gd name="T1" fmla="*/ 0 h 36"/>
              <a:gd name="T2" fmla="*/ 45362813 w 42"/>
              <a:gd name="T3" fmla="*/ 75604688 h 36"/>
              <a:gd name="T4" fmla="*/ 105846563 w 42"/>
              <a:gd name="T5" fmla="*/ 90725625 h 36"/>
              <a:gd name="T6" fmla="*/ 60483750 w 42"/>
              <a:gd name="T7" fmla="*/ 15120938 h 36"/>
              <a:gd name="T8" fmla="*/ 0 w 4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0"/>
                </a:moveTo>
                <a:lnTo>
                  <a:pt x="18" y="30"/>
                </a:lnTo>
                <a:lnTo>
                  <a:pt x="42" y="36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0" name="Freeform 49"/>
          <p:cNvSpPr>
            <a:spLocks/>
          </p:cNvSpPr>
          <p:nvPr/>
        </p:nvSpPr>
        <p:spPr bwMode="auto">
          <a:xfrm>
            <a:off x="3343275" y="2864891"/>
            <a:ext cx="47625" cy="57150"/>
          </a:xfrm>
          <a:custGeom>
            <a:avLst/>
            <a:gdLst>
              <a:gd name="T0" fmla="*/ 0 w 30"/>
              <a:gd name="T1" fmla="*/ 0 h 36"/>
              <a:gd name="T2" fmla="*/ 30241875 w 30"/>
              <a:gd name="T3" fmla="*/ 75604688 h 36"/>
              <a:gd name="T4" fmla="*/ 75604688 w 30"/>
              <a:gd name="T5" fmla="*/ 90725625 h 36"/>
              <a:gd name="T6" fmla="*/ 45362813 w 30"/>
              <a:gd name="T7" fmla="*/ 15120938 h 36"/>
              <a:gd name="T8" fmla="*/ 0 w 30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36">
                <a:moveTo>
                  <a:pt x="0" y="0"/>
                </a:moveTo>
                <a:lnTo>
                  <a:pt x="12" y="30"/>
                </a:lnTo>
                <a:lnTo>
                  <a:pt x="30" y="36"/>
                </a:lnTo>
                <a:lnTo>
                  <a:pt x="18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1" name="Rectangle 50"/>
          <p:cNvSpPr>
            <a:spLocks noChangeArrowheads="1"/>
          </p:cNvSpPr>
          <p:nvPr/>
        </p:nvSpPr>
        <p:spPr bwMode="auto">
          <a:xfrm>
            <a:off x="3362325" y="2883941"/>
            <a:ext cx="28575" cy="95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12" name="Freeform 51"/>
          <p:cNvSpPr>
            <a:spLocks/>
          </p:cNvSpPr>
          <p:nvPr/>
        </p:nvSpPr>
        <p:spPr bwMode="auto">
          <a:xfrm>
            <a:off x="3400425" y="2988716"/>
            <a:ext cx="66675" cy="57150"/>
          </a:xfrm>
          <a:custGeom>
            <a:avLst/>
            <a:gdLst>
              <a:gd name="T0" fmla="*/ 0 w 42"/>
              <a:gd name="T1" fmla="*/ 0 h 36"/>
              <a:gd name="T2" fmla="*/ 45362813 w 42"/>
              <a:gd name="T3" fmla="*/ 75604688 h 36"/>
              <a:gd name="T4" fmla="*/ 105846563 w 42"/>
              <a:gd name="T5" fmla="*/ 90725625 h 36"/>
              <a:gd name="T6" fmla="*/ 60483750 w 42"/>
              <a:gd name="T7" fmla="*/ 15120938 h 36"/>
              <a:gd name="T8" fmla="*/ 0 w 4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0"/>
                </a:moveTo>
                <a:lnTo>
                  <a:pt x="18" y="30"/>
                </a:lnTo>
                <a:lnTo>
                  <a:pt x="42" y="36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3" name="Freeform 52"/>
          <p:cNvSpPr>
            <a:spLocks/>
          </p:cNvSpPr>
          <p:nvPr/>
        </p:nvSpPr>
        <p:spPr bwMode="auto">
          <a:xfrm>
            <a:off x="3486150" y="3103016"/>
            <a:ext cx="57150" cy="66675"/>
          </a:xfrm>
          <a:custGeom>
            <a:avLst/>
            <a:gdLst>
              <a:gd name="T0" fmla="*/ 0 w 36"/>
              <a:gd name="T1" fmla="*/ 0 h 42"/>
              <a:gd name="T2" fmla="*/ 45362813 w 36"/>
              <a:gd name="T3" fmla="*/ 90725625 h 42"/>
              <a:gd name="T4" fmla="*/ 90725625 w 36"/>
              <a:gd name="T5" fmla="*/ 105846563 h 42"/>
              <a:gd name="T6" fmla="*/ 45362813 w 36"/>
              <a:gd name="T7" fmla="*/ 15120938 h 42"/>
              <a:gd name="T8" fmla="*/ 0 w 36"/>
              <a:gd name="T9" fmla="*/ 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42">
                <a:moveTo>
                  <a:pt x="0" y="0"/>
                </a:moveTo>
                <a:lnTo>
                  <a:pt x="18" y="36"/>
                </a:lnTo>
                <a:lnTo>
                  <a:pt x="36" y="42"/>
                </a:lnTo>
                <a:lnTo>
                  <a:pt x="18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4" name="Freeform 53"/>
          <p:cNvSpPr>
            <a:spLocks/>
          </p:cNvSpPr>
          <p:nvPr/>
        </p:nvSpPr>
        <p:spPr bwMode="auto">
          <a:xfrm>
            <a:off x="3562350" y="3226841"/>
            <a:ext cx="66675" cy="57150"/>
          </a:xfrm>
          <a:custGeom>
            <a:avLst/>
            <a:gdLst>
              <a:gd name="T0" fmla="*/ 0 w 42"/>
              <a:gd name="T1" fmla="*/ 0 h 36"/>
              <a:gd name="T2" fmla="*/ 45362813 w 42"/>
              <a:gd name="T3" fmla="*/ 75604688 h 36"/>
              <a:gd name="T4" fmla="*/ 105846563 w 42"/>
              <a:gd name="T5" fmla="*/ 90725625 h 36"/>
              <a:gd name="T6" fmla="*/ 60483750 w 42"/>
              <a:gd name="T7" fmla="*/ 15120938 h 36"/>
              <a:gd name="T8" fmla="*/ 0 w 4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0"/>
                </a:moveTo>
                <a:lnTo>
                  <a:pt x="18" y="30"/>
                </a:lnTo>
                <a:lnTo>
                  <a:pt x="42" y="36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5" name="Freeform 54"/>
          <p:cNvSpPr>
            <a:spLocks/>
          </p:cNvSpPr>
          <p:nvPr/>
        </p:nvSpPr>
        <p:spPr bwMode="auto">
          <a:xfrm>
            <a:off x="3648075" y="3341141"/>
            <a:ext cx="47625" cy="57150"/>
          </a:xfrm>
          <a:custGeom>
            <a:avLst/>
            <a:gdLst>
              <a:gd name="T0" fmla="*/ 0 w 30"/>
              <a:gd name="T1" fmla="*/ 0 h 36"/>
              <a:gd name="T2" fmla="*/ 30241875 w 30"/>
              <a:gd name="T3" fmla="*/ 75604688 h 36"/>
              <a:gd name="T4" fmla="*/ 75604688 w 30"/>
              <a:gd name="T5" fmla="*/ 90725625 h 36"/>
              <a:gd name="T6" fmla="*/ 45362813 w 30"/>
              <a:gd name="T7" fmla="*/ 15120938 h 36"/>
              <a:gd name="T8" fmla="*/ 0 w 30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36">
                <a:moveTo>
                  <a:pt x="0" y="0"/>
                </a:moveTo>
                <a:lnTo>
                  <a:pt x="12" y="30"/>
                </a:lnTo>
                <a:lnTo>
                  <a:pt x="30" y="36"/>
                </a:lnTo>
                <a:lnTo>
                  <a:pt x="18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6" name="Freeform 55"/>
          <p:cNvSpPr>
            <a:spLocks/>
          </p:cNvSpPr>
          <p:nvPr/>
        </p:nvSpPr>
        <p:spPr bwMode="auto">
          <a:xfrm>
            <a:off x="3657600" y="3350666"/>
            <a:ext cx="66675" cy="57150"/>
          </a:xfrm>
          <a:custGeom>
            <a:avLst/>
            <a:gdLst>
              <a:gd name="T0" fmla="*/ 0 w 42"/>
              <a:gd name="T1" fmla="*/ 0 h 36"/>
              <a:gd name="T2" fmla="*/ 45362813 w 42"/>
              <a:gd name="T3" fmla="*/ 75604688 h 36"/>
              <a:gd name="T4" fmla="*/ 105846563 w 42"/>
              <a:gd name="T5" fmla="*/ 90725625 h 36"/>
              <a:gd name="T6" fmla="*/ 60483750 w 42"/>
              <a:gd name="T7" fmla="*/ 15120938 h 36"/>
              <a:gd name="T8" fmla="*/ 0 w 4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0"/>
                </a:moveTo>
                <a:lnTo>
                  <a:pt x="18" y="30"/>
                </a:lnTo>
                <a:lnTo>
                  <a:pt x="42" y="36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7" name="Freeform 56"/>
          <p:cNvSpPr>
            <a:spLocks/>
          </p:cNvSpPr>
          <p:nvPr/>
        </p:nvSpPr>
        <p:spPr bwMode="auto">
          <a:xfrm>
            <a:off x="3752850" y="3493541"/>
            <a:ext cx="47625" cy="19050"/>
          </a:xfrm>
          <a:custGeom>
            <a:avLst/>
            <a:gdLst>
              <a:gd name="T0" fmla="*/ 0 w 30"/>
              <a:gd name="T1" fmla="*/ 0 h 12"/>
              <a:gd name="T2" fmla="*/ 15120938 w 30"/>
              <a:gd name="T3" fmla="*/ 15120938 h 12"/>
              <a:gd name="T4" fmla="*/ 75604688 w 30"/>
              <a:gd name="T5" fmla="*/ 30241875 h 12"/>
              <a:gd name="T6" fmla="*/ 60483750 w 30"/>
              <a:gd name="T7" fmla="*/ 15120938 h 12"/>
              <a:gd name="T8" fmla="*/ 0 w 30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12">
                <a:moveTo>
                  <a:pt x="0" y="0"/>
                </a:moveTo>
                <a:lnTo>
                  <a:pt x="6" y="6"/>
                </a:lnTo>
                <a:lnTo>
                  <a:pt x="30" y="12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8" name="Freeform 57"/>
          <p:cNvSpPr>
            <a:spLocks/>
          </p:cNvSpPr>
          <p:nvPr/>
        </p:nvSpPr>
        <p:spPr bwMode="auto">
          <a:xfrm>
            <a:off x="3762375" y="3464966"/>
            <a:ext cx="66675" cy="47625"/>
          </a:xfrm>
          <a:custGeom>
            <a:avLst/>
            <a:gdLst>
              <a:gd name="T0" fmla="*/ 0 w 42"/>
              <a:gd name="T1" fmla="*/ 0 h 30"/>
              <a:gd name="T2" fmla="*/ 45362813 w 42"/>
              <a:gd name="T3" fmla="*/ 60483750 h 30"/>
              <a:gd name="T4" fmla="*/ 105846563 w 42"/>
              <a:gd name="T5" fmla="*/ 75604688 h 30"/>
              <a:gd name="T6" fmla="*/ 60483750 w 42"/>
              <a:gd name="T7" fmla="*/ 15120938 h 30"/>
              <a:gd name="T8" fmla="*/ 0 w 42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0"/>
                </a:moveTo>
                <a:lnTo>
                  <a:pt x="18" y="24"/>
                </a:lnTo>
                <a:lnTo>
                  <a:pt x="42" y="30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19" name="Freeform 58"/>
          <p:cNvSpPr>
            <a:spLocks/>
          </p:cNvSpPr>
          <p:nvPr/>
        </p:nvSpPr>
        <p:spPr bwMode="auto">
          <a:xfrm>
            <a:off x="3857625" y="3598316"/>
            <a:ext cx="47625" cy="19050"/>
          </a:xfrm>
          <a:custGeom>
            <a:avLst/>
            <a:gdLst>
              <a:gd name="T0" fmla="*/ 0 w 30"/>
              <a:gd name="T1" fmla="*/ 0 h 12"/>
              <a:gd name="T2" fmla="*/ 15120938 w 30"/>
              <a:gd name="T3" fmla="*/ 15120938 h 12"/>
              <a:gd name="T4" fmla="*/ 75604688 w 30"/>
              <a:gd name="T5" fmla="*/ 30241875 h 12"/>
              <a:gd name="T6" fmla="*/ 60483750 w 30"/>
              <a:gd name="T7" fmla="*/ 15120938 h 12"/>
              <a:gd name="T8" fmla="*/ 0 w 30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12">
                <a:moveTo>
                  <a:pt x="0" y="0"/>
                </a:moveTo>
                <a:lnTo>
                  <a:pt x="6" y="6"/>
                </a:lnTo>
                <a:lnTo>
                  <a:pt x="30" y="12"/>
                </a:lnTo>
                <a:lnTo>
                  <a:pt x="24" y="6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0" name="Freeform 59"/>
          <p:cNvSpPr>
            <a:spLocks/>
          </p:cNvSpPr>
          <p:nvPr/>
        </p:nvSpPr>
        <p:spPr bwMode="auto">
          <a:xfrm>
            <a:off x="3857625" y="3579266"/>
            <a:ext cx="47625" cy="66675"/>
          </a:xfrm>
          <a:custGeom>
            <a:avLst/>
            <a:gdLst>
              <a:gd name="T0" fmla="*/ 0 w 30"/>
              <a:gd name="T1" fmla="*/ 60483750 h 42"/>
              <a:gd name="T2" fmla="*/ 60483750 w 30"/>
              <a:gd name="T3" fmla="*/ 105846563 h 42"/>
              <a:gd name="T4" fmla="*/ 75604688 w 30"/>
              <a:gd name="T5" fmla="*/ 45362813 h 42"/>
              <a:gd name="T6" fmla="*/ 15120938 w 30"/>
              <a:gd name="T7" fmla="*/ 0 h 42"/>
              <a:gd name="T8" fmla="*/ 0 w 30"/>
              <a:gd name="T9" fmla="*/ 6048375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42">
                <a:moveTo>
                  <a:pt x="0" y="24"/>
                </a:moveTo>
                <a:lnTo>
                  <a:pt x="24" y="42"/>
                </a:lnTo>
                <a:lnTo>
                  <a:pt x="30" y="18"/>
                </a:lnTo>
                <a:lnTo>
                  <a:pt x="6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1" name="Freeform 60"/>
          <p:cNvSpPr>
            <a:spLocks/>
          </p:cNvSpPr>
          <p:nvPr/>
        </p:nvSpPr>
        <p:spPr bwMode="auto">
          <a:xfrm>
            <a:off x="3962400" y="3664991"/>
            <a:ext cx="57150" cy="66675"/>
          </a:xfrm>
          <a:custGeom>
            <a:avLst/>
            <a:gdLst>
              <a:gd name="T0" fmla="*/ 0 w 36"/>
              <a:gd name="T1" fmla="*/ 60483750 h 42"/>
              <a:gd name="T2" fmla="*/ 75604688 w 36"/>
              <a:gd name="T3" fmla="*/ 105846563 h 42"/>
              <a:gd name="T4" fmla="*/ 90725625 w 36"/>
              <a:gd name="T5" fmla="*/ 45362813 h 42"/>
              <a:gd name="T6" fmla="*/ 15120938 w 36"/>
              <a:gd name="T7" fmla="*/ 0 h 42"/>
              <a:gd name="T8" fmla="*/ 0 w 36"/>
              <a:gd name="T9" fmla="*/ 6048375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42">
                <a:moveTo>
                  <a:pt x="0" y="24"/>
                </a:moveTo>
                <a:lnTo>
                  <a:pt x="30" y="42"/>
                </a:lnTo>
                <a:lnTo>
                  <a:pt x="36" y="18"/>
                </a:lnTo>
                <a:lnTo>
                  <a:pt x="6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2" name="Freeform 61"/>
          <p:cNvSpPr>
            <a:spLocks/>
          </p:cNvSpPr>
          <p:nvPr/>
        </p:nvSpPr>
        <p:spPr bwMode="auto">
          <a:xfrm>
            <a:off x="4067175" y="3750716"/>
            <a:ext cx="57150" cy="66675"/>
          </a:xfrm>
          <a:custGeom>
            <a:avLst/>
            <a:gdLst>
              <a:gd name="T0" fmla="*/ 0 w 36"/>
              <a:gd name="T1" fmla="*/ 60483750 h 42"/>
              <a:gd name="T2" fmla="*/ 75604688 w 36"/>
              <a:gd name="T3" fmla="*/ 105846563 h 42"/>
              <a:gd name="T4" fmla="*/ 90725625 w 36"/>
              <a:gd name="T5" fmla="*/ 45362813 h 42"/>
              <a:gd name="T6" fmla="*/ 15120938 w 36"/>
              <a:gd name="T7" fmla="*/ 0 h 42"/>
              <a:gd name="T8" fmla="*/ 0 w 36"/>
              <a:gd name="T9" fmla="*/ 6048375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42">
                <a:moveTo>
                  <a:pt x="0" y="24"/>
                </a:moveTo>
                <a:lnTo>
                  <a:pt x="30" y="42"/>
                </a:lnTo>
                <a:lnTo>
                  <a:pt x="36" y="18"/>
                </a:lnTo>
                <a:lnTo>
                  <a:pt x="6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3" name="Freeform 62"/>
          <p:cNvSpPr>
            <a:spLocks/>
          </p:cNvSpPr>
          <p:nvPr/>
        </p:nvSpPr>
        <p:spPr bwMode="auto">
          <a:xfrm>
            <a:off x="4181475" y="3836441"/>
            <a:ext cx="66675" cy="57150"/>
          </a:xfrm>
          <a:custGeom>
            <a:avLst/>
            <a:gdLst>
              <a:gd name="T0" fmla="*/ 0 w 42"/>
              <a:gd name="T1" fmla="*/ 45362813 h 36"/>
              <a:gd name="T2" fmla="*/ 90725625 w 42"/>
              <a:gd name="T3" fmla="*/ 90725625 h 36"/>
              <a:gd name="T4" fmla="*/ 105846563 w 42"/>
              <a:gd name="T5" fmla="*/ 45362813 h 36"/>
              <a:gd name="T6" fmla="*/ 15120938 w 42"/>
              <a:gd name="T7" fmla="*/ 0 h 36"/>
              <a:gd name="T8" fmla="*/ 0 w 42"/>
              <a:gd name="T9" fmla="*/ 45362813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18"/>
                </a:moveTo>
                <a:lnTo>
                  <a:pt x="36" y="36"/>
                </a:lnTo>
                <a:lnTo>
                  <a:pt x="42" y="18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4" name="Freeform 63"/>
          <p:cNvSpPr>
            <a:spLocks/>
          </p:cNvSpPr>
          <p:nvPr/>
        </p:nvSpPr>
        <p:spPr bwMode="auto">
          <a:xfrm>
            <a:off x="4305300" y="3922166"/>
            <a:ext cx="57150" cy="47625"/>
          </a:xfrm>
          <a:custGeom>
            <a:avLst/>
            <a:gdLst>
              <a:gd name="T0" fmla="*/ 0 w 36"/>
              <a:gd name="T1" fmla="*/ 45362813 h 30"/>
              <a:gd name="T2" fmla="*/ 75604688 w 36"/>
              <a:gd name="T3" fmla="*/ 75604688 h 30"/>
              <a:gd name="T4" fmla="*/ 90725625 w 36"/>
              <a:gd name="T5" fmla="*/ 30241875 h 30"/>
              <a:gd name="T6" fmla="*/ 15120938 w 36"/>
              <a:gd name="T7" fmla="*/ 0 h 30"/>
              <a:gd name="T8" fmla="*/ 0 w 36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30">
                <a:moveTo>
                  <a:pt x="0" y="18"/>
                </a:moveTo>
                <a:lnTo>
                  <a:pt x="30" y="30"/>
                </a:lnTo>
                <a:lnTo>
                  <a:pt x="36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5" name="Freeform 64"/>
          <p:cNvSpPr>
            <a:spLocks/>
          </p:cNvSpPr>
          <p:nvPr/>
        </p:nvSpPr>
        <p:spPr bwMode="auto">
          <a:xfrm>
            <a:off x="4457700" y="3988841"/>
            <a:ext cx="66675" cy="57150"/>
          </a:xfrm>
          <a:custGeom>
            <a:avLst/>
            <a:gdLst>
              <a:gd name="T0" fmla="*/ 0 w 42"/>
              <a:gd name="T1" fmla="*/ 45362813 h 36"/>
              <a:gd name="T2" fmla="*/ 90725625 w 42"/>
              <a:gd name="T3" fmla="*/ 90725625 h 36"/>
              <a:gd name="T4" fmla="*/ 105846563 w 42"/>
              <a:gd name="T5" fmla="*/ 45362813 h 36"/>
              <a:gd name="T6" fmla="*/ 15120938 w 42"/>
              <a:gd name="T7" fmla="*/ 0 h 36"/>
              <a:gd name="T8" fmla="*/ 0 w 42"/>
              <a:gd name="T9" fmla="*/ 45362813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6">
                <a:moveTo>
                  <a:pt x="0" y="18"/>
                </a:moveTo>
                <a:lnTo>
                  <a:pt x="36" y="36"/>
                </a:lnTo>
                <a:lnTo>
                  <a:pt x="42" y="18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6" name="Freeform 65"/>
          <p:cNvSpPr>
            <a:spLocks/>
          </p:cNvSpPr>
          <p:nvPr/>
        </p:nvSpPr>
        <p:spPr bwMode="auto">
          <a:xfrm>
            <a:off x="4476750" y="4017416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7" name="Freeform 66"/>
          <p:cNvSpPr>
            <a:spLocks/>
          </p:cNvSpPr>
          <p:nvPr/>
        </p:nvSpPr>
        <p:spPr bwMode="auto">
          <a:xfrm>
            <a:off x="4610100" y="4084091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8" name="Freeform 67"/>
          <p:cNvSpPr>
            <a:spLocks/>
          </p:cNvSpPr>
          <p:nvPr/>
        </p:nvSpPr>
        <p:spPr bwMode="auto">
          <a:xfrm>
            <a:off x="4743450" y="4141241"/>
            <a:ext cx="47625" cy="38100"/>
          </a:xfrm>
          <a:custGeom>
            <a:avLst/>
            <a:gdLst>
              <a:gd name="T0" fmla="*/ 0 w 30"/>
              <a:gd name="T1" fmla="*/ 45362813 h 24"/>
              <a:gd name="T2" fmla="*/ 60483750 w 30"/>
              <a:gd name="T3" fmla="*/ 60483750 h 24"/>
              <a:gd name="T4" fmla="*/ 75604688 w 30"/>
              <a:gd name="T5" fmla="*/ 15120938 h 24"/>
              <a:gd name="T6" fmla="*/ 15120938 w 30"/>
              <a:gd name="T7" fmla="*/ 0 h 24"/>
              <a:gd name="T8" fmla="*/ 0 w 30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24">
                <a:moveTo>
                  <a:pt x="0" y="18"/>
                </a:moveTo>
                <a:lnTo>
                  <a:pt x="24" y="24"/>
                </a:lnTo>
                <a:lnTo>
                  <a:pt x="30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29" name="Rectangle 68"/>
          <p:cNvSpPr>
            <a:spLocks noChangeArrowheads="1"/>
          </p:cNvSpPr>
          <p:nvPr/>
        </p:nvSpPr>
        <p:spPr bwMode="auto">
          <a:xfrm>
            <a:off x="4772025" y="4150766"/>
            <a:ext cx="19050" cy="2857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30" name="Freeform 69"/>
          <p:cNvSpPr>
            <a:spLocks/>
          </p:cNvSpPr>
          <p:nvPr/>
        </p:nvSpPr>
        <p:spPr bwMode="auto">
          <a:xfrm>
            <a:off x="4876800" y="4188866"/>
            <a:ext cx="57150" cy="38100"/>
          </a:xfrm>
          <a:custGeom>
            <a:avLst/>
            <a:gdLst>
              <a:gd name="T0" fmla="*/ 0 w 36"/>
              <a:gd name="T1" fmla="*/ 45362813 h 24"/>
              <a:gd name="T2" fmla="*/ 75604688 w 36"/>
              <a:gd name="T3" fmla="*/ 60483750 h 24"/>
              <a:gd name="T4" fmla="*/ 90725625 w 36"/>
              <a:gd name="T5" fmla="*/ 15120938 h 24"/>
              <a:gd name="T6" fmla="*/ 15120938 w 36"/>
              <a:gd name="T7" fmla="*/ 0 h 24"/>
              <a:gd name="T8" fmla="*/ 0 w 36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24">
                <a:moveTo>
                  <a:pt x="0" y="18"/>
                </a:moveTo>
                <a:lnTo>
                  <a:pt x="30" y="24"/>
                </a:lnTo>
                <a:lnTo>
                  <a:pt x="36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1" name="Freeform 70"/>
          <p:cNvSpPr>
            <a:spLocks/>
          </p:cNvSpPr>
          <p:nvPr/>
        </p:nvSpPr>
        <p:spPr bwMode="auto">
          <a:xfrm>
            <a:off x="4905375" y="4198391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2" name="Freeform 71"/>
          <p:cNvSpPr>
            <a:spLocks/>
          </p:cNvSpPr>
          <p:nvPr/>
        </p:nvSpPr>
        <p:spPr bwMode="auto">
          <a:xfrm>
            <a:off x="5057775" y="4246016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3" name="Freeform 72"/>
          <p:cNvSpPr>
            <a:spLocks/>
          </p:cNvSpPr>
          <p:nvPr/>
        </p:nvSpPr>
        <p:spPr bwMode="auto">
          <a:xfrm>
            <a:off x="5210175" y="4284116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4" name="Freeform 73"/>
          <p:cNvSpPr>
            <a:spLocks/>
          </p:cNvSpPr>
          <p:nvPr/>
        </p:nvSpPr>
        <p:spPr bwMode="auto">
          <a:xfrm>
            <a:off x="5362575" y="4322216"/>
            <a:ext cx="66675" cy="38100"/>
          </a:xfrm>
          <a:custGeom>
            <a:avLst/>
            <a:gdLst>
              <a:gd name="T0" fmla="*/ 0 w 42"/>
              <a:gd name="T1" fmla="*/ 45362813 h 24"/>
              <a:gd name="T2" fmla="*/ 90725625 w 42"/>
              <a:gd name="T3" fmla="*/ 60483750 h 24"/>
              <a:gd name="T4" fmla="*/ 105846563 w 42"/>
              <a:gd name="T5" fmla="*/ 15120938 h 24"/>
              <a:gd name="T6" fmla="*/ 15120938 w 42"/>
              <a:gd name="T7" fmla="*/ 0 h 24"/>
              <a:gd name="T8" fmla="*/ 0 w 42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24">
                <a:moveTo>
                  <a:pt x="0" y="18"/>
                </a:moveTo>
                <a:lnTo>
                  <a:pt x="36" y="24"/>
                </a:lnTo>
                <a:lnTo>
                  <a:pt x="42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5" name="Freeform 74"/>
          <p:cNvSpPr>
            <a:spLocks/>
          </p:cNvSpPr>
          <p:nvPr/>
        </p:nvSpPr>
        <p:spPr bwMode="auto">
          <a:xfrm>
            <a:off x="5514975" y="4360316"/>
            <a:ext cx="66675" cy="47625"/>
          </a:xfrm>
          <a:custGeom>
            <a:avLst/>
            <a:gdLst>
              <a:gd name="T0" fmla="*/ 0 w 42"/>
              <a:gd name="T1" fmla="*/ 45362813 h 30"/>
              <a:gd name="T2" fmla="*/ 90725625 w 42"/>
              <a:gd name="T3" fmla="*/ 75604688 h 30"/>
              <a:gd name="T4" fmla="*/ 105846563 w 42"/>
              <a:gd name="T5" fmla="*/ 30241875 h 30"/>
              <a:gd name="T6" fmla="*/ 15120938 w 42"/>
              <a:gd name="T7" fmla="*/ 0 h 30"/>
              <a:gd name="T8" fmla="*/ 0 w 42"/>
              <a:gd name="T9" fmla="*/ 45362813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0">
                <a:moveTo>
                  <a:pt x="0" y="18"/>
                </a:moveTo>
                <a:lnTo>
                  <a:pt x="36" y="30"/>
                </a:lnTo>
                <a:lnTo>
                  <a:pt x="42" y="12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6" name="Freeform 75"/>
          <p:cNvSpPr>
            <a:spLocks/>
          </p:cNvSpPr>
          <p:nvPr/>
        </p:nvSpPr>
        <p:spPr bwMode="auto">
          <a:xfrm>
            <a:off x="5676900" y="4407941"/>
            <a:ext cx="66675" cy="38100"/>
          </a:xfrm>
          <a:custGeom>
            <a:avLst/>
            <a:gdLst>
              <a:gd name="T0" fmla="*/ 0 w 42"/>
              <a:gd name="T1" fmla="*/ 45362813 h 24"/>
              <a:gd name="T2" fmla="*/ 90725625 w 42"/>
              <a:gd name="T3" fmla="*/ 60483750 h 24"/>
              <a:gd name="T4" fmla="*/ 105846563 w 42"/>
              <a:gd name="T5" fmla="*/ 15120938 h 24"/>
              <a:gd name="T6" fmla="*/ 15120938 w 42"/>
              <a:gd name="T7" fmla="*/ 0 h 24"/>
              <a:gd name="T8" fmla="*/ 0 w 42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24">
                <a:moveTo>
                  <a:pt x="0" y="18"/>
                </a:moveTo>
                <a:lnTo>
                  <a:pt x="36" y="24"/>
                </a:lnTo>
                <a:lnTo>
                  <a:pt x="42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7" name="Freeform 76"/>
          <p:cNvSpPr>
            <a:spLocks/>
          </p:cNvSpPr>
          <p:nvPr/>
        </p:nvSpPr>
        <p:spPr bwMode="auto">
          <a:xfrm>
            <a:off x="5829300" y="4455566"/>
            <a:ext cx="66675" cy="38100"/>
          </a:xfrm>
          <a:custGeom>
            <a:avLst/>
            <a:gdLst>
              <a:gd name="T0" fmla="*/ 0 w 42"/>
              <a:gd name="T1" fmla="*/ 45362813 h 24"/>
              <a:gd name="T2" fmla="*/ 90725625 w 42"/>
              <a:gd name="T3" fmla="*/ 60483750 h 24"/>
              <a:gd name="T4" fmla="*/ 105846563 w 42"/>
              <a:gd name="T5" fmla="*/ 15120938 h 24"/>
              <a:gd name="T6" fmla="*/ 15120938 w 42"/>
              <a:gd name="T7" fmla="*/ 0 h 24"/>
              <a:gd name="T8" fmla="*/ 0 w 42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24">
                <a:moveTo>
                  <a:pt x="0" y="18"/>
                </a:moveTo>
                <a:lnTo>
                  <a:pt x="36" y="24"/>
                </a:lnTo>
                <a:lnTo>
                  <a:pt x="42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8" name="Freeform 77"/>
          <p:cNvSpPr>
            <a:spLocks/>
          </p:cNvSpPr>
          <p:nvPr/>
        </p:nvSpPr>
        <p:spPr bwMode="auto">
          <a:xfrm>
            <a:off x="5981700" y="4493666"/>
            <a:ext cx="66675" cy="38100"/>
          </a:xfrm>
          <a:custGeom>
            <a:avLst/>
            <a:gdLst>
              <a:gd name="T0" fmla="*/ 0 w 42"/>
              <a:gd name="T1" fmla="*/ 45362813 h 24"/>
              <a:gd name="T2" fmla="*/ 90725625 w 42"/>
              <a:gd name="T3" fmla="*/ 60483750 h 24"/>
              <a:gd name="T4" fmla="*/ 105846563 w 42"/>
              <a:gd name="T5" fmla="*/ 15120938 h 24"/>
              <a:gd name="T6" fmla="*/ 15120938 w 42"/>
              <a:gd name="T7" fmla="*/ 0 h 24"/>
              <a:gd name="T8" fmla="*/ 0 w 42"/>
              <a:gd name="T9" fmla="*/ 45362813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24">
                <a:moveTo>
                  <a:pt x="0" y="18"/>
                </a:moveTo>
                <a:lnTo>
                  <a:pt x="36" y="24"/>
                </a:lnTo>
                <a:lnTo>
                  <a:pt x="42" y="6"/>
                </a:lnTo>
                <a:lnTo>
                  <a:pt x="6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39" name="Rectangle 78"/>
          <p:cNvSpPr>
            <a:spLocks noChangeArrowheads="1"/>
          </p:cNvSpPr>
          <p:nvPr/>
        </p:nvSpPr>
        <p:spPr bwMode="auto">
          <a:xfrm>
            <a:off x="6162675" y="4531766"/>
            <a:ext cx="9525" cy="2857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0" name="Oval 79"/>
          <p:cNvSpPr>
            <a:spLocks noChangeArrowheads="1"/>
          </p:cNvSpPr>
          <p:nvPr/>
        </p:nvSpPr>
        <p:spPr bwMode="auto">
          <a:xfrm>
            <a:off x="3200400" y="3960266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4400">
              <a:solidFill>
                <a:schemeClr val="accent2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41" name="Oval 80"/>
          <p:cNvSpPr>
            <a:spLocks noChangeArrowheads="1"/>
          </p:cNvSpPr>
          <p:nvPr/>
        </p:nvSpPr>
        <p:spPr bwMode="auto">
          <a:xfrm>
            <a:off x="3609975" y="4284116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2" name="Oval 81"/>
          <p:cNvSpPr>
            <a:spLocks noChangeArrowheads="1"/>
          </p:cNvSpPr>
          <p:nvPr/>
        </p:nvSpPr>
        <p:spPr bwMode="auto">
          <a:xfrm>
            <a:off x="4029075" y="4474616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3" name="Oval 82"/>
          <p:cNvSpPr>
            <a:spLocks noChangeArrowheads="1"/>
          </p:cNvSpPr>
          <p:nvPr/>
        </p:nvSpPr>
        <p:spPr bwMode="auto">
          <a:xfrm>
            <a:off x="4438650" y="4598441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4" name="Oval 83"/>
          <p:cNvSpPr>
            <a:spLocks noChangeArrowheads="1"/>
          </p:cNvSpPr>
          <p:nvPr/>
        </p:nvSpPr>
        <p:spPr bwMode="auto">
          <a:xfrm>
            <a:off x="4857750" y="4693691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5" name="Oval 84"/>
          <p:cNvSpPr>
            <a:spLocks noChangeArrowheads="1"/>
          </p:cNvSpPr>
          <p:nvPr/>
        </p:nvSpPr>
        <p:spPr bwMode="auto">
          <a:xfrm>
            <a:off x="6096000" y="4855616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6" name="Rectangle 85"/>
          <p:cNvSpPr>
            <a:spLocks noChangeArrowheads="1"/>
          </p:cNvSpPr>
          <p:nvPr/>
        </p:nvSpPr>
        <p:spPr bwMode="auto">
          <a:xfrm>
            <a:off x="3209925" y="3322091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7" name="Rectangle 86"/>
          <p:cNvSpPr>
            <a:spLocks noChangeArrowheads="1"/>
          </p:cNvSpPr>
          <p:nvPr/>
        </p:nvSpPr>
        <p:spPr bwMode="auto">
          <a:xfrm>
            <a:off x="3619500" y="3807866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8" name="Rectangle 87"/>
          <p:cNvSpPr>
            <a:spLocks noChangeArrowheads="1"/>
          </p:cNvSpPr>
          <p:nvPr/>
        </p:nvSpPr>
        <p:spPr bwMode="auto">
          <a:xfrm>
            <a:off x="4038600" y="4093616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49" name="Rectangle 88"/>
          <p:cNvSpPr>
            <a:spLocks noChangeArrowheads="1"/>
          </p:cNvSpPr>
          <p:nvPr/>
        </p:nvSpPr>
        <p:spPr bwMode="auto">
          <a:xfrm>
            <a:off x="4448175" y="4293641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50" name="Rectangle 89"/>
          <p:cNvSpPr>
            <a:spLocks noChangeArrowheads="1"/>
          </p:cNvSpPr>
          <p:nvPr/>
        </p:nvSpPr>
        <p:spPr bwMode="auto">
          <a:xfrm>
            <a:off x="4867275" y="4426991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51" name="Rectangle 90"/>
          <p:cNvSpPr>
            <a:spLocks noChangeArrowheads="1"/>
          </p:cNvSpPr>
          <p:nvPr/>
        </p:nvSpPr>
        <p:spPr bwMode="auto">
          <a:xfrm>
            <a:off x="6105525" y="4674641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52" name="Freeform 91"/>
          <p:cNvSpPr>
            <a:spLocks/>
          </p:cNvSpPr>
          <p:nvPr/>
        </p:nvSpPr>
        <p:spPr bwMode="auto">
          <a:xfrm>
            <a:off x="3200400" y="2674391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3" name="Freeform 92"/>
          <p:cNvSpPr>
            <a:spLocks/>
          </p:cNvSpPr>
          <p:nvPr/>
        </p:nvSpPr>
        <p:spPr bwMode="auto">
          <a:xfrm>
            <a:off x="3609975" y="3312566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4" name="Freeform 93"/>
          <p:cNvSpPr>
            <a:spLocks/>
          </p:cNvSpPr>
          <p:nvPr/>
        </p:nvSpPr>
        <p:spPr bwMode="auto">
          <a:xfrm>
            <a:off x="4029075" y="3703091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5" name="Freeform 94"/>
          <p:cNvSpPr>
            <a:spLocks/>
          </p:cNvSpPr>
          <p:nvPr/>
        </p:nvSpPr>
        <p:spPr bwMode="auto">
          <a:xfrm>
            <a:off x="4438650" y="3960266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6" name="Freeform 95"/>
          <p:cNvSpPr>
            <a:spLocks/>
          </p:cNvSpPr>
          <p:nvPr/>
        </p:nvSpPr>
        <p:spPr bwMode="auto">
          <a:xfrm>
            <a:off x="4857750" y="4141241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7" name="Freeform 96"/>
          <p:cNvSpPr>
            <a:spLocks/>
          </p:cNvSpPr>
          <p:nvPr/>
        </p:nvSpPr>
        <p:spPr bwMode="auto">
          <a:xfrm>
            <a:off x="6096000" y="4474616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58" name="Rectangle 97"/>
          <p:cNvSpPr>
            <a:spLocks noChangeArrowheads="1"/>
          </p:cNvSpPr>
          <p:nvPr/>
        </p:nvSpPr>
        <p:spPr bwMode="auto">
          <a:xfrm>
            <a:off x="2181225" y="5141366"/>
            <a:ext cx="423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0.0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59" name="Rectangle 98"/>
          <p:cNvSpPr>
            <a:spLocks noChangeArrowheads="1"/>
          </p:cNvSpPr>
          <p:nvPr/>
        </p:nvSpPr>
        <p:spPr bwMode="auto">
          <a:xfrm>
            <a:off x="2181225" y="4179341"/>
            <a:ext cx="423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0.5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0" name="Rectangle 99"/>
          <p:cNvSpPr>
            <a:spLocks noChangeArrowheads="1"/>
          </p:cNvSpPr>
          <p:nvPr/>
        </p:nvSpPr>
        <p:spPr bwMode="auto">
          <a:xfrm>
            <a:off x="2181225" y="3207791"/>
            <a:ext cx="423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1.0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1" name="Rectangle 100"/>
          <p:cNvSpPr>
            <a:spLocks noChangeArrowheads="1"/>
          </p:cNvSpPr>
          <p:nvPr/>
        </p:nvSpPr>
        <p:spPr bwMode="auto">
          <a:xfrm>
            <a:off x="2181225" y="2245766"/>
            <a:ext cx="423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1.5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2" name="Rectangle 101"/>
          <p:cNvSpPr>
            <a:spLocks noChangeArrowheads="1"/>
          </p:cNvSpPr>
          <p:nvPr/>
        </p:nvSpPr>
        <p:spPr bwMode="auto">
          <a:xfrm>
            <a:off x="2762250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0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3" name="Rectangle 102"/>
          <p:cNvSpPr>
            <a:spLocks noChangeArrowheads="1"/>
          </p:cNvSpPr>
          <p:nvPr/>
        </p:nvSpPr>
        <p:spPr bwMode="auto">
          <a:xfrm>
            <a:off x="3590925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1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4" name="Rectangle 103"/>
          <p:cNvSpPr>
            <a:spLocks noChangeArrowheads="1"/>
          </p:cNvSpPr>
          <p:nvPr/>
        </p:nvSpPr>
        <p:spPr bwMode="auto">
          <a:xfrm>
            <a:off x="4419600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2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5" name="Rectangle 104"/>
          <p:cNvSpPr>
            <a:spLocks noChangeArrowheads="1"/>
          </p:cNvSpPr>
          <p:nvPr/>
        </p:nvSpPr>
        <p:spPr bwMode="auto">
          <a:xfrm>
            <a:off x="5248275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3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6" name="Rectangle 105"/>
          <p:cNvSpPr>
            <a:spLocks noChangeArrowheads="1"/>
          </p:cNvSpPr>
          <p:nvPr/>
        </p:nvSpPr>
        <p:spPr bwMode="auto">
          <a:xfrm>
            <a:off x="6076950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4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7" name="Rectangle 106"/>
          <p:cNvSpPr>
            <a:spLocks noChangeArrowheads="1"/>
          </p:cNvSpPr>
          <p:nvPr/>
        </p:nvSpPr>
        <p:spPr bwMode="auto">
          <a:xfrm>
            <a:off x="6905625" y="5408066"/>
            <a:ext cx="169863" cy="365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5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8" name="Rectangle 107"/>
          <p:cNvSpPr>
            <a:spLocks noChangeArrowheads="1"/>
          </p:cNvSpPr>
          <p:nvPr/>
        </p:nvSpPr>
        <p:spPr bwMode="auto">
          <a:xfrm>
            <a:off x="4181475" y="5768429"/>
            <a:ext cx="15795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60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Delay (ps)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69" name="Rectangle 110"/>
          <p:cNvSpPr>
            <a:spLocks noChangeArrowheads="1"/>
          </p:cNvSpPr>
          <p:nvPr/>
        </p:nvSpPr>
        <p:spPr bwMode="auto">
          <a:xfrm rot="-5400000">
            <a:off x="796131" y="3811835"/>
            <a:ext cx="18970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2600" dirty="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ja-JP" sz="2600" dirty="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Power (</a:t>
            </a:r>
            <a:r>
              <a:rPr lang="en-US" altLang="ja-JP" sz="2600" dirty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µ</a:t>
            </a:r>
            <a:r>
              <a:rPr lang="en-US" altLang="ja-JP" sz="2600" dirty="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W)</a:t>
            </a:r>
            <a:endParaRPr lang="en-US" altLang="ja-JP" sz="4400" dirty="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70" name="Line 111"/>
          <p:cNvSpPr>
            <a:spLocks noChangeShapeType="1"/>
          </p:cNvSpPr>
          <p:nvPr/>
        </p:nvSpPr>
        <p:spPr bwMode="auto">
          <a:xfrm>
            <a:off x="5181600" y="3458616"/>
            <a:ext cx="4381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71" name="Oval 112"/>
          <p:cNvSpPr>
            <a:spLocks noChangeArrowheads="1"/>
          </p:cNvSpPr>
          <p:nvPr/>
        </p:nvSpPr>
        <p:spPr bwMode="auto">
          <a:xfrm>
            <a:off x="5334000" y="3391941"/>
            <a:ext cx="133350" cy="13335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72" name="Rectangle 113"/>
          <p:cNvSpPr>
            <a:spLocks noChangeArrowheads="1"/>
          </p:cNvSpPr>
          <p:nvPr/>
        </p:nvSpPr>
        <p:spPr bwMode="auto">
          <a:xfrm>
            <a:off x="5686425" y="2521991"/>
            <a:ext cx="901700" cy="334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Case 1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73" name="Line 114"/>
          <p:cNvSpPr>
            <a:spLocks noChangeShapeType="1"/>
          </p:cNvSpPr>
          <p:nvPr/>
        </p:nvSpPr>
        <p:spPr bwMode="auto">
          <a:xfrm>
            <a:off x="5181600" y="3064916"/>
            <a:ext cx="4381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74" name="Rectangle 115"/>
          <p:cNvSpPr>
            <a:spLocks noChangeArrowheads="1"/>
          </p:cNvSpPr>
          <p:nvPr/>
        </p:nvSpPr>
        <p:spPr bwMode="auto">
          <a:xfrm>
            <a:off x="5343525" y="3007766"/>
            <a:ext cx="114300" cy="1143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75" name="Rectangle 116"/>
          <p:cNvSpPr>
            <a:spLocks noChangeArrowheads="1"/>
          </p:cNvSpPr>
          <p:nvPr/>
        </p:nvSpPr>
        <p:spPr bwMode="auto">
          <a:xfrm>
            <a:off x="5686425" y="2902991"/>
            <a:ext cx="901700" cy="334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Case 2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2376" name="Rectangle 117"/>
          <p:cNvSpPr>
            <a:spLocks noChangeArrowheads="1"/>
          </p:cNvSpPr>
          <p:nvPr/>
        </p:nvSpPr>
        <p:spPr bwMode="auto">
          <a:xfrm>
            <a:off x="5183188" y="2668041"/>
            <a:ext cx="57150" cy="2857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77" name="Rectangle 118"/>
          <p:cNvSpPr>
            <a:spLocks noChangeArrowheads="1"/>
          </p:cNvSpPr>
          <p:nvPr/>
        </p:nvSpPr>
        <p:spPr bwMode="auto">
          <a:xfrm>
            <a:off x="5354638" y="2668041"/>
            <a:ext cx="57150" cy="2857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78" name="Rectangle 119"/>
          <p:cNvSpPr>
            <a:spLocks noChangeArrowheads="1"/>
          </p:cNvSpPr>
          <p:nvPr/>
        </p:nvSpPr>
        <p:spPr bwMode="auto">
          <a:xfrm>
            <a:off x="5526088" y="2668041"/>
            <a:ext cx="57150" cy="2857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  <p:sp>
        <p:nvSpPr>
          <p:cNvPr id="12379" name="Freeform 120"/>
          <p:cNvSpPr>
            <a:spLocks/>
          </p:cNvSpPr>
          <p:nvPr/>
        </p:nvSpPr>
        <p:spPr bwMode="auto">
          <a:xfrm>
            <a:off x="5345113" y="2610891"/>
            <a:ext cx="133350" cy="133350"/>
          </a:xfrm>
          <a:custGeom>
            <a:avLst/>
            <a:gdLst>
              <a:gd name="T0" fmla="*/ 105846563 w 84"/>
              <a:gd name="T1" fmla="*/ 0 h 84"/>
              <a:gd name="T2" fmla="*/ 211693125 w 84"/>
              <a:gd name="T3" fmla="*/ 211693125 h 84"/>
              <a:gd name="T4" fmla="*/ 0 w 84"/>
              <a:gd name="T5" fmla="*/ 211693125 h 84"/>
              <a:gd name="T6" fmla="*/ 105846563 w 84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4">
                <a:moveTo>
                  <a:pt x="42" y="0"/>
                </a:moveTo>
                <a:lnTo>
                  <a:pt x="84" y="84"/>
                </a:lnTo>
                <a:lnTo>
                  <a:pt x="0" y="84"/>
                </a:lnTo>
                <a:lnTo>
                  <a:pt x="4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380" name="Rectangle 121"/>
          <p:cNvSpPr>
            <a:spLocks noChangeArrowheads="1"/>
          </p:cNvSpPr>
          <p:nvPr/>
        </p:nvSpPr>
        <p:spPr bwMode="auto">
          <a:xfrm>
            <a:off x="5686425" y="3283991"/>
            <a:ext cx="901700" cy="334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Case 3</a:t>
            </a:r>
            <a:endParaRPr lang="en-US" altLang="ja-JP" sz="4400">
              <a:solidFill>
                <a:schemeClr val="tx1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12381" name="Group 123"/>
          <p:cNvGrpSpPr>
            <a:grpSpLocks/>
          </p:cNvGrpSpPr>
          <p:nvPr/>
        </p:nvGrpSpPr>
        <p:grpSpPr bwMode="auto">
          <a:xfrm>
            <a:off x="2847975" y="2417216"/>
            <a:ext cx="4144963" cy="95250"/>
            <a:chOff x="1794" y="3234"/>
            <a:chExt cx="2611" cy="60"/>
          </a:xfrm>
        </p:grpSpPr>
        <p:sp>
          <p:nvSpPr>
            <p:cNvPr id="12403" name="Line 124"/>
            <p:cNvSpPr>
              <a:spLocks noChangeShapeType="1"/>
            </p:cNvSpPr>
            <p:nvPr/>
          </p:nvSpPr>
          <p:spPr bwMode="auto">
            <a:xfrm flipV="1">
              <a:off x="1794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4" name="Line 125"/>
            <p:cNvSpPr>
              <a:spLocks noChangeShapeType="1"/>
            </p:cNvSpPr>
            <p:nvPr/>
          </p:nvSpPr>
          <p:spPr bwMode="auto">
            <a:xfrm flipV="1">
              <a:off x="2316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5" name="Line 126"/>
            <p:cNvSpPr>
              <a:spLocks noChangeShapeType="1"/>
            </p:cNvSpPr>
            <p:nvPr/>
          </p:nvSpPr>
          <p:spPr bwMode="auto">
            <a:xfrm flipV="1">
              <a:off x="2838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6" name="Line 127"/>
            <p:cNvSpPr>
              <a:spLocks noChangeShapeType="1"/>
            </p:cNvSpPr>
            <p:nvPr/>
          </p:nvSpPr>
          <p:spPr bwMode="auto">
            <a:xfrm flipV="1">
              <a:off x="3360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7" name="Line 128"/>
            <p:cNvSpPr>
              <a:spLocks noChangeShapeType="1"/>
            </p:cNvSpPr>
            <p:nvPr/>
          </p:nvSpPr>
          <p:spPr bwMode="auto">
            <a:xfrm flipV="1">
              <a:off x="3882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8" name="Line 129"/>
            <p:cNvSpPr>
              <a:spLocks noChangeShapeType="1"/>
            </p:cNvSpPr>
            <p:nvPr/>
          </p:nvSpPr>
          <p:spPr bwMode="auto">
            <a:xfrm flipV="1">
              <a:off x="4404" y="3234"/>
              <a:ext cx="1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2382" name="Group 131"/>
          <p:cNvGrpSpPr>
            <a:grpSpLocks/>
          </p:cNvGrpSpPr>
          <p:nvPr/>
        </p:nvGrpSpPr>
        <p:grpSpPr bwMode="auto">
          <a:xfrm>
            <a:off x="6897688" y="2417216"/>
            <a:ext cx="95250" cy="2897188"/>
            <a:chOff x="1734" y="1410"/>
            <a:chExt cx="60" cy="1825"/>
          </a:xfrm>
        </p:grpSpPr>
        <p:sp>
          <p:nvSpPr>
            <p:cNvPr id="12383" name="Line 132"/>
            <p:cNvSpPr>
              <a:spLocks noChangeShapeType="1"/>
            </p:cNvSpPr>
            <p:nvPr/>
          </p:nvSpPr>
          <p:spPr bwMode="auto">
            <a:xfrm>
              <a:off x="1746" y="3234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4" name="Line 133"/>
            <p:cNvSpPr>
              <a:spLocks noChangeShapeType="1"/>
            </p:cNvSpPr>
            <p:nvPr/>
          </p:nvSpPr>
          <p:spPr bwMode="auto">
            <a:xfrm>
              <a:off x="1746" y="3114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5" name="Line 134"/>
            <p:cNvSpPr>
              <a:spLocks noChangeShapeType="1"/>
            </p:cNvSpPr>
            <p:nvPr/>
          </p:nvSpPr>
          <p:spPr bwMode="auto">
            <a:xfrm>
              <a:off x="1746" y="298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6" name="Line 135"/>
            <p:cNvSpPr>
              <a:spLocks noChangeShapeType="1"/>
            </p:cNvSpPr>
            <p:nvPr/>
          </p:nvSpPr>
          <p:spPr bwMode="auto">
            <a:xfrm>
              <a:off x="1746" y="286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7" name="Line 136"/>
            <p:cNvSpPr>
              <a:spLocks noChangeShapeType="1"/>
            </p:cNvSpPr>
            <p:nvPr/>
          </p:nvSpPr>
          <p:spPr bwMode="auto">
            <a:xfrm>
              <a:off x="1746" y="274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8" name="Line 137"/>
            <p:cNvSpPr>
              <a:spLocks noChangeShapeType="1"/>
            </p:cNvSpPr>
            <p:nvPr/>
          </p:nvSpPr>
          <p:spPr bwMode="auto">
            <a:xfrm>
              <a:off x="1746" y="2628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89" name="Line 138"/>
            <p:cNvSpPr>
              <a:spLocks noChangeShapeType="1"/>
            </p:cNvSpPr>
            <p:nvPr/>
          </p:nvSpPr>
          <p:spPr bwMode="auto">
            <a:xfrm>
              <a:off x="1746" y="250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0" name="Line 139"/>
            <p:cNvSpPr>
              <a:spLocks noChangeShapeType="1"/>
            </p:cNvSpPr>
            <p:nvPr/>
          </p:nvSpPr>
          <p:spPr bwMode="auto">
            <a:xfrm>
              <a:off x="1746" y="238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1" name="Line 140"/>
            <p:cNvSpPr>
              <a:spLocks noChangeShapeType="1"/>
            </p:cNvSpPr>
            <p:nvPr/>
          </p:nvSpPr>
          <p:spPr bwMode="auto">
            <a:xfrm>
              <a:off x="1746" y="226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2" name="Line 141"/>
            <p:cNvSpPr>
              <a:spLocks noChangeShapeType="1"/>
            </p:cNvSpPr>
            <p:nvPr/>
          </p:nvSpPr>
          <p:spPr bwMode="auto">
            <a:xfrm>
              <a:off x="1746" y="2142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3" name="Line 142"/>
            <p:cNvSpPr>
              <a:spLocks noChangeShapeType="1"/>
            </p:cNvSpPr>
            <p:nvPr/>
          </p:nvSpPr>
          <p:spPr bwMode="auto">
            <a:xfrm>
              <a:off x="1746" y="201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4" name="Line 143"/>
            <p:cNvSpPr>
              <a:spLocks noChangeShapeType="1"/>
            </p:cNvSpPr>
            <p:nvPr/>
          </p:nvSpPr>
          <p:spPr bwMode="auto">
            <a:xfrm>
              <a:off x="1746" y="189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5" name="Line 144"/>
            <p:cNvSpPr>
              <a:spLocks noChangeShapeType="1"/>
            </p:cNvSpPr>
            <p:nvPr/>
          </p:nvSpPr>
          <p:spPr bwMode="auto">
            <a:xfrm>
              <a:off x="1746" y="177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6" name="Line 145"/>
            <p:cNvSpPr>
              <a:spLocks noChangeShapeType="1"/>
            </p:cNvSpPr>
            <p:nvPr/>
          </p:nvSpPr>
          <p:spPr bwMode="auto">
            <a:xfrm>
              <a:off x="1746" y="1656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7" name="Line 146"/>
            <p:cNvSpPr>
              <a:spLocks noChangeShapeType="1"/>
            </p:cNvSpPr>
            <p:nvPr/>
          </p:nvSpPr>
          <p:spPr bwMode="auto">
            <a:xfrm>
              <a:off x="1746" y="1530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8" name="Line 147"/>
            <p:cNvSpPr>
              <a:spLocks noChangeShapeType="1"/>
            </p:cNvSpPr>
            <p:nvPr/>
          </p:nvSpPr>
          <p:spPr bwMode="auto">
            <a:xfrm>
              <a:off x="1746" y="1410"/>
              <a:ext cx="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399" name="Line 148"/>
            <p:cNvSpPr>
              <a:spLocks noChangeShapeType="1"/>
            </p:cNvSpPr>
            <p:nvPr/>
          </p:nvSpPr>
          <p:spPr bwMode="auto">
            <a:xfrm>
              <a:off x="1734" y="3234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0" name="Line 149"/>
            <p:cNvSpPr>
              <a:spLocks noChangeShapeType="1"/>
            </p:cNvSpPr>
            <p:nvPr/>
          </p:nvSpPr>
          <p:spPr bwMode="auto">
            <a:xfrm>
              <a:off x="1734" y="2628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1" name="Line 150"/>
            <p:cNvSpPr>
              <a:spLocks noChangeShapeType="1"/>
            </p:cNvSpPr>
            <p:nvPr/>
          </p:nvSpPr>
          <p:spPr bwMode="auto">
            <a:xfrm>
              <a:off x="1734" y="2016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402" name="Line 151"/>
            <p:cNvSpPr>
              <a:spLocks noChangeShapeType="1"/>
            </p:cNvSpPr>
            <p:nvPr/>
          </p:nvSpPr>
          <p:spPr bwMode="auto">
            <a:xfrm>
              <a:off x="1734" y="1410"/>
              <a:ext cx="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Example of a bad figure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Fonts &amp; lines too small 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Colors difficult to read</a:t>
            </a:r>
          </a:p>
        </p:txBody>
      </p:sp>
      <p:sp>
        <p:nvSpPr>
          <p:cNvPr id="1331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C1FDAF-7A19-47B9-A97E-DBCE174ED479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12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730078"/>
            <a:ext cx="41910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Saving your file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ja-JP" dirty="0"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Save your file with the following format</a:t>
            </a:r>
          </a:p>
          <a:p>
            <a:pPr lvl="1">
              <a:buFontTx/>
              <a:buNone/>
            </a:pPr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“APCCAS2025_(Session Name)_(Paper 3-digit ID#)_(Presenter Name).pptx(.pdf)“</a:t>
            </a:r>
          </a:p>
          <a:p>
            <a:pPr lvl="1">
              <a:buFontTx/>
              <a:buNone/>
            </a:pPr>
            <a:endParaRPr lang="en-US" altLang="ja-JP" dirty="0">
              <a:ea typeface="Arial Unicode MS" pitchFamily="50" charset="-127"/>
              <a:cs typeface="Arial Unicode MS" pitchFamily="50" charset="-127"/>
            </a:endParaRPr>
          </a:p>
          <a:p>
            <a:pPr lvl="1">
              <a:buFontTx/>
              <a:buNone/>
            </a:pPr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e.g. APCCAS2025_DCAS1_001_Gil Dong Hong.pptx</a:t>
            </a:r>
          </a:p>
        </p:txBody>
      </p:sp>
      <p:sp>
        <p:nvSpPr>
          <p:cNvPr id="1433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5F4A52-0CAD-428E-BE5B-3B25A7383DD6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13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Uploading your presentation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To enhance the slide quality, submit your slide file through APCCAS secretariat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   (secretary@apccas2025.org). </a:t>
            </a:r>
          </a:p>
          <a:p>
            <a:pPr algn="just">
              <a:lnSpc>
                <a:spcPct val="90000"/>
              </a:lnSpc>
            </a:pPr>
            <a:endParaRPr lang="en-US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algn="just">
              <a:lnSpc>
                <a:spcPct val="9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Bring the slide file to the conference using a USB memory.</a:t>
            </a:r>
          </a:p>
          <a:p>
            <a:pPr algn="just">
              <a:lnSpc>
                <a:spcPct val="90000"/>
              </a:lnSpc>
            </a:pPr>
            <a:endParaRPr lang="en-US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algn="just">
              <a:lnSpc>
                <a:spcPct val="9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Read associated documents for important dates and our program.</a:t>
            </a:r>
          </a:p>
        </p:txBody>
      </p:sp>
      <p:sp>
        <p:nvSpPr>
          <p:cNvPr id="1536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435423-A2CB-4CDD-8CB9-0B5A8EF8A5F0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14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Outline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Background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Page setup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Fonts and colors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General guideline for good slides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Text and figures</a:t>
            </a:r>
          </a:p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Saving and bringing your file</a:t>
            </a:r>
          </a:p>
        </p:txBody>
      </p:sp>
      <p:sp>
        <p:nvSpPr>
          <p:cNvPr id="307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7F8066-4AD5-4EA1-A989-8417299FA949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2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7"/>
    </mc:Choice>
    <mc:Fallback xmlns="">
      <p:transition spd="slow" advTm="223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Background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At APCCAS 2025, electronic projection will be used for all presentations.</a:t>
            </a:r>
          </a:p>
          <a:p>
            <a:pPr algn="just">
              <a:lnSpc>
                <a:spcPct val="90000"/>
              </a:lnSpc>
            </a:pPr>
            <a:endParaRPr lang="en-CA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The presentation will be given using PC’s provided in the session room. Don’t use own computer is recommended.</a:t>
            </a:r>
          </a:p>
          <a:p>
            <a:pPr algn="just">
              <a:lnSpc>
                <a:spcPct val="90000"/>
              </a:lnSpc>
            </a:pPr>
            <a:endParaRPr lang="en-CA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You can use either PowerPoint format or PDF file.</a:t>
            </a:r>
            <a:endParaRPr lang="en-US" altLang="ja-JP" sz="2800" dirty="0"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09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3D84A5-5FCA-4AED-85FE-BF37902249AC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3</a:t>
            </a:fld>
            <a:endParaRPr lang="en-US" altLang="ja-JP" dirty="0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"/>
    </mc:Choice>
    <mc:Fallback xmlns="">
      <p:transition spd="slow" advTm="140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Page setup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Set up the slide for 8.5” x 11”. Do not use A4 or 35mm slide.</a:t>
            </a:r>
          </a:p>
          <a:p>
            <a:pPr algn="just">
              <a:lnSpc>
                <a:spcPct val="8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Take 5mm for top, bottom, right and left margins.</a:t>
            </a:r>
          </a:p>
          <a:p>
            <a:pPr algn="just">
              <a:lnSpc>
                <a:spcPct val="8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All pages should be in horizontal (landscape) format, not vertical.</a:t>
            </a:r>
          </a:p>
          <a:p>
            <a:pPr algn="just">
              <a:lnSpc>
                <a:spcPct val="8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No logos are permitted except on the title page.</a:t>
            </a:r>
          </a:p>
          <a:p>
            <a:pPr algn="just">
              <a:lnSpc>
                <a:spcPct val="80000"/>
              </a:lnSpc>
            </a:pP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Put page number in the bottom center.</a:t>
            </a:r>
          </a:p>
        </p:txBody>
      </p:sp>
      <p:sp>
        <p:nvSpPr>
          <p:cNvPr id="512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60C46F-A30B-4112-866A-CEB6679E46CE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4</a:t>
            </a:fld>
            <a:endParaRPr lang="en-US" altLang="ja-JP" dirty="0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4"/>
    </mc:Choice>
    <mc:Fallback xmlns="">
      <p:transition spd="slow" advTm="263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Fonts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Use </a:t>
            </a:r>
            <a:r>
              <a:rPr lang="en-US" altLang="ja-JP" sz="2800" u="sng" dirty="0">
                <a:ea typeface="Arial Unicode MS" pitchFamily="50" charset="-127"/>
                <a:cs typeface="Arial Unicode MS" pitchFamily="50" charset="-127"/>
              </a:rPr>
              <a:t>Arial or Helvetica font in bold type</a:t>
            </a: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 lvl="1"/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Use sans-serif fonts. Don’t use serif fonts, which project poorly. ex. </a:t>
            </a:r>
            <a:r>
              <a:rPr lang="en-US" altLang="ja-JP" dirty="0">
                <a:latin typeface="Times New Roman" pitchFamily="18" charset="0"/>
                <a:ea typeface="Arial Unicode MS" pitchFamily="50" charset="-127"/>
                <a:cs typeface="Arial Unicode MS" pitchFamily="50" charset="-127"/>
              </a:rPr>
              <a:t>Times New Roman, </a:t>
            </a:r>
            <a:r>
              <a:rPr lang="en-US" altLang="ja-JP" dirty="0">
                <a:latin typeface="Century" pitchFamily="18" charset="0"/>
                <a:ea typeface="Arial Unicode MS" pitchFamily="50" charset="-127"/>
                <a:cs typeface="Arial Unicode MS" pitchFamily="50" charset="-127"/>
              </a:rPr>
              <a:t>Century.</a:t>
            </a:r>
          </a:p>
          <a:p>
            <a:pPr lvl="1"/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Use 24 points or larger.</a:t>
            </a:r>
            <a:endParaRPr lang="ja-JP" altLang="en-US" dirty="0">
              <a:ea typeface="Arial Unicode MS" pitchFamily="50" charset="-127"/>
              <a:cs typeface="Arial Unicode MS" pitchFamily="50" charset="-127"/>
            </a:endParaRPr>
          </a:p>
          <a:p>
            <a:pPr lvl="1"/>
            <a:r>
              <a:rPr lang="en-US" altLang="ja-JP" sz="2000" dirty="0">
                <a:ea typeface="Arial Unicode MS" pitchFamily="50" charset="-127"/>
                <a:cs typeface="Arial Unicode MS" pitchFamily="50" charset="-127"/>
              </a:rPr>
              <a:t>Anything less than 20 points is too small (e.g. 18 point).</a:t>
            </a:r>
          </a:p>
          <a:p>
            <a:pPr lvl="1"/>
            <a:r>
              <a:rPr lang="en-US" altLang="ja-JP" sz="2000" dirty="0">
                <a:ea typeface="Arial Unicode MS" pitchFamily="50" charset="-127"/>
                <a:cs typeface="Arial Unicode MS" pitchFamily="50" charset="-127"/>
              </a:rPr>
              <a:t>Think about the audience watching your presentation from the back of a large ballroom.</a:t>
            </a:r>
          </a:p>
          <a:p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You have to be innovative to limit and reconfigure the contents of a slide to increase the font size.</a:t>
            </a:r>
          </a:p>
        </p:txBody>
      </p:sp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120215-CCCF-4EDE-8B43-BD1998083640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5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Colors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All backgrounds must be </a:t>
            </a:r>
            <a:r>
              <a:rPr lang="en-CA" altLang="ja-JP" sz="2800" u="sng" dirty="0">
                <a:ea typeface="Arial Unicode MS" pitchFamily="50" charset="-127"/>
                <a:cs typeface="Arial Unicode MS" pitchFamily="50" charset="-127"/>
              </a:rPr>
              <a:t>white with no pattern. </a:t>
            </a: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Basically text must be in </a:t>
            </a:r>
            <a:r>
              <a:rPr lang="en-CA" altLang="ja-JP" sz="2800" u="sng" dirty="0">
                <a:ea typeface="Arial Unicode MS" pitchFamily="50" charset="-127"/>
                <a:cs typeface="Arial Unicode MS" pitchFamily="50" charset="-127"/>
              </a:rPr>
              <a:t>black</a:t>
            </a: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 marL="609600" indent="-609600" algn="just">
              <a:lnSpc>
                <a:spcPct val="90000"/>
              </a:lnSpc>
            </a:pPr>
            <a:endParaRPr lang="en-CA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marL="609600" indent="-609600"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Color may be used only when it adds clarity of the presentation.</a:t>
            </a:r>
          </a:p>
          <a:p>
            <a:pPr marL="609600" indent="-609600" algn="just">
              <a:lnSpc>
                <a:spcPct val="90000"/>
              </a:lnSpc>
            </a:pPr>
            <a:endParaRPr lang="en-CA" altLang="ja-JP" sz="2800" dirty="0">
              <a:ea typeface="Arial Unicode MS" pitchFamily="50" charset="-127"/>
              <a:cs typeface="Arial Unicode MS" pitchFamily="50" charset="-127"/>
            </a:endParaRPr>
          </a:p>
          <a:p>
            <a:pPr marL="609600" indent="-609600" algn="just">
              <a:lnSpc>
                <a:spcPct val="90000"/>
              </a:lnSpc>
            </a:pPr>
            <a:r>
              <a:rPr lang="en-CA" altLang="ja-JP" sz="2800" dirty="0">
                <a:ea typeface="Arial Unicode MS" pitchFamily="50" charset="-127"/>
                <a:cs typeface="Arial Unicode MS" pitchFamily="50" charset="-127"/>
              </a:rPr>
              <a:t>Use colors with good contrast. </a:t>
            </a:r>
          </a:p>
          <a:p>
            <a:pPr marL="990600" lvl="1" indent="-533400" algn="just">
              <a:lnSpc>
                <a:spcPct val="90000"/>
              </a:lnSpc>
            </a:pPr>
            <a:r>
              <a:rPr lang="en-CA" altLang="ja-JP" dirty="0">
                <a:solidFill>
                  <a:schemeClr val="hlink"/>
                </a:solidFill>
                <a:ea typeface="Arial Unicode MS" pitchFamily="50" charset="-127"/>
                <a:cs typeface="Arial Unicode MS" pitchFamily="50" charset="-127"/>
              </a:rPr>
              <a:t>Reds</a:t>
            </a:r>
            <a:r>
              <a:rPr lang="en-CA" altLang="ja-JP" dirty="0">
                <a:ea typeface="Arial Unicode MS" pitchFamily="50" charset="-127"/>
                <a:cs typeface="Arial Unicode MS" pitchFamily="50" charset="-127"/>
              </a:rPr>
              <a:t> and </a:t>
            </a:r>
            <a:r>
              <a:rPr lang="en-CA" altLang="ja-JP" dirty="0">
                <a:solidFill>
                  <a:schemeClr val="accent2"/>
                </a:solidFill>
                <a:ea typeface="Arial Unicode MS" pitchFamily="50" charset="-127"/>
                <a:cs typeface="Arial Unicode MS" pitchFamily="50" charset="-127"/>
              </a:rPr>
              <a:t>blues</a:t>
            </a:r>
            <a:r>
              <a:rPr lang="en-CA" altLang="ja-JP" dirty="0">
                <a:ea typeface="Arial Unicode MS" pitchFamily="50" charset="-127"/>
                <a:cs typeface="Arial Unicode MS" pitchFamily="50" charset="-127"/>
              </a:rPr>
              <a:t> are OK.  Avoid </a:t>
            </a:r>
            <a:r>
              <a:rPr lang="en-CA" altLang="ja-JP" dirty="0">
                <a:solidFill>
                  <a:srgbClr val="FFFF00"/>
                </a:solidFill>
                <a:ea typeface="Arial Unicode MS" pitchFamily="50" charset="-127"/>
                <a:cs typeface="Arial Unicode MS" pitchFamily="50" charset="-127"/>
              </a:rPr>
              <a:t>yellows</a:t>
            </a:r>
            <a:r>
              <a:rPr lang="en-CA" altLang="ja-JP" dirty="0">
                <a:ea typeface="Arial Unicode MS" pitchFamily="50" charset="-127"/>
                <a:cs typeface="Arial Unicode MS" pitchFamily="50" charset="-127"/>
              </a:rPr>
              <a:t> and </a:t>
            </a:r>
            <a:r>
              <a:rPr lang="en-CA" altLang="ja-JP" dirty="0">
                <a:solidFill>
                  <a:srgbClr val="00FFFF"/>
                </a:solidFill>
                <a:ea typeface="Arial Unicode MS" pitchFamily="50" charset="-127"/>
                <a:cs typeface="Arial Unicode MS" pitchFamily="50" charset="-127"/>
              </a:rPr>
              <a:t>light colors</a:t>
            </a:r>
            <a:r>
              <a:rPr lang="en-CA" altLang="ja-JP" dirty="0">
                <a:ea typeface="Arial Unicode MS" pitchFamily="50" charset="-127"/>
                <a:cs typeface="Arial Unicode MS" pitchFamily="50" charset="-127"/>
              </a:rPr>
              <a:t>, except as a local background in a boxed area.   </a:t>
            </a:r>
          </a:p>
        </p:txBody>
      </p:sp>
      <p:sp>
        <p:nvSpPr>
          <p:cNvPr id="717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6F2B17-79C6-4B14-8D7D-2FCE079836B9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6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88B0BD-C313-4BC8-8A4C-FB04D3C7445C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7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Example: color and font choices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3716338"/>
            <a:ext cx="3600450" cy="1219200"/>
          </a:xfrm>
          <a:solidFill>
            <a:schemeClr val="accent2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>
                <a:ea typeface="Arial Unicode MS" pitchFamily="50" charset="-127"/>
                <a:cs typeface="Arial Unicode MS" pitchFamily="50" charset="-127"/>
              </a:rPr>
              <a:t>This combination will be impossible to see - no contrast.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250825" y="1556047"/>
            <a:ext cx="4103688" cy="2305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3200" dirty="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This text is clear and standard </a:t>
            </a:r>
            <a:r>
              <a:rPr lang="en-US" altLang="ja-JP" sz="3200" b="0" dirty="0">
                <a:solidFill>
                  <a:schemeClr val="hlink"/>
                </a:solidFill>
                <a:latin typeface="Arial Narrow" pitchFamily="34" charset="0"/>
                <a:ea typeface="Arial Unicode MS" pitchFamily="50" charset="-127"/>
                <a:cs typeface="Arial Unicode MS" pitchFamily="50" charset="-127"/>
              </a:rPr>
              <a:t>but if your font is too thin, it won’t be visible.</a:t>
            </a:r>
            <a:r>
              <a:rPr lang="en-US" altLang="ja-JP" sz="3200" b="0" dirty="0">
                <a:solidFill>
                  <a:schemeClr val="tx1"/>
                </a:solidFill>
                <a:latin typeface="Arial Narrow" pitchFamily="34" charset="0"/>
                <a:ea typeface="Arial Unicode MS" pitchFamily="50" charset="-127"/>
                <a:cs typeface="Arial Unicode MS" pitchFamily="50" charset="-127"/>
              </a:rPr>
              <a:t> </a:t>
            </a:r>
          </a:p>
        </p:txBody>
      </p:sp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4572000" y="1557635"/>
            <a:ext cx="3671888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>
                <a:ea typeface="MS PGothic" pitchFamily="34" charset="-128"/>
              </a:rPr>
              <a:t>This combination has good contrast.</a:t>
            </a:r>
          </a:p>
        </p:txBody>
      </p:sp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323850" y="4437360"/>
            <a:ext cx="3311525" cy="43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1800">
                <a:solidFill>
                  <a:schemeClr val="tx1"/>
                </a:solidFill>
                <a:ea typeface="Arial Unicode MS" pitchFamily="50" charset="-127"/>
                <a:cs typeface="Arial Unicode MS" pitchFamily="50" charset="-127"/>
              </a:rPr>
              <a:t>This 18-points text is too small.</a:t>
            </a:r>
            <a:r>
              <a:rPr lang="en-US" altLang="ja-JP" sz="1800" b="0">
                <a:solidFill>
                  <a:schemeClr val="tx1"/>
                </a:solidFill>
                <a:latin typeface="Arial Narrow" pitchFamily="34" charset="0"/>
                <a:ea typeface="Arial Unicode MS" pitchFamily="50" charset="-127"/>
                <a:cs typeface="Arial Unicode MS" pitchFamily="50" charset="-127"/>
              </a:rPr>
              <a:t> </a:t>
            </a:r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4572000" y="5084763"/>
            <a:ext cx="3671888" cy="1187450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chemeClr val="hlink"/>
                </a:solidFill>
                <a:ea typeface="Arial Unicode MS" pitchFamily="50" charset="-127"/>
                <a:cs typeface="Arial Unicode MS" pitchFamily="50" charset="-127"/>
              </a:rPr>
              <a:t>This combination is not suitable for color-vision deficient people.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General guideline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Keep concepts as simple as possible.</a:t>
            </a:r>
          </a:p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Limit each page to one main idea.</a:t>
            </a:r>
          </a:p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Use several simple figures rather than one complex one.</a:t>
            </a:r>
          </a:p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Make duplicate copies of a page if you plan to refer to it more than once.</a:t>
            </a:r>
          </a:p>
          <a:p>
            <a:pPr lvl="1" algn="just"/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Do not plan to go back to a slide.</a:t>
            </a:r>
          </a:p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Rehearse your talk aloud</a:t>
            </a:r>
            <a:r>
              <a:rPr lang="ja-JP" altLang="en-US" sz="2800" dirty="0"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in front of colleagues.</a:t>
            </a:r>
          </a:p>
        </p:txBody>
      </p:sp>
      <p:sp>
        <p:nvSpPr>
          <p:cNvPr id="921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091F0C-7593-4AE8-9888-03411B0B0939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8</a:t>
            </a:fld>
            <a:endParaRPr lang="en-US" altLang="ja-JP" dirty="0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Arial Unicode MS" pitchFamily="50" charset="-127"/>
                <a:cs typeface="Arial Unicode MS" pitchFamily="50" charset="-127"/>
              </a:rPr>
              <a:t>Text slides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Don’t use a lengthy sentence. Use a short phrase and a simple sentence.</a:t>
            </a:r>
          </a:p>
          <a:p>
            <a:pPr lvl="1" algn="just"/>
            <a:r>
              <a:rPr lang="en-US" altLang="ja-JP" dirty="0">
                <a:ea typeface="Arial Unicode MS" pitchFamily="50" charset="-127"/>
                <a:cs typeface="Arial Unicode MS" pitchFamily="50" charset="-127"/>
              </a:rPr>
              <a:t>Explain with sentences verbally but don’t write the sentences on a slide.</a:t>
            </a:r>
          </a:p>
          <a:p>
            <a:pPr lvl="1" algn="just"/>
            <a:endParaRPr lang="en-US" altLang="ja-JP" dirty="0">
              <a:ea typeface="Arial Unicode MS" pitchFamily="50" charset="-127"/>
              <a:cs typeface="Arial Unicode MS" pitchFamily="50" charset="-127"/>
            </a:endParaRPr>
          </a:p>
          <a:p>
            <a:pPr algn="just"/>
            <a:r>
              <a:rPr lang="en-US" altLang="ja-JP" sz="2800" dirty="0">
                <a:ea typeface="Arial Unicode MS" pitchFamily="50" charset="-127"/>
                <a:cs typeface="Arial Unicode MS" pitchFamily="50" charset="-127"/>
              </a:rPr>
              <a:t>Use no more than 8 lines of text per page.</a:t>
            </a:r>
          </a:p>
          <a:p>
            <a:endParaRPr lang="ja-JP" altLang="en-US" sz="2800" dirty="0"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24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61DD46-5EA8-453B-BFD2-CEEA7BFE0DC3}" type="slidenum">
              <a:rPr lang="ja-JP" altLang="en-US" smtClean="0">
                <a:latin typeface="Arial" pitchFamily="34" charset="0"/>
                <a:ea typeface="Arial Unicode MS" pitchFamily="50" charset="-127"/>
                <a:cs typeface="Arial Unicode MS" pitchFamily="50" charset="-127"/>
              </a:rPr>
              <a:pPr/>
              <a:t>9</a:t>
            </a:fld>
            <a:endParaRPr lang="en-US" altLang="ja-JP">
              <a:latin typeface="Arial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CAAA"/>
      </a:accent5>
      <a:accent6>
        <a:srgbClr val="0000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</TotalTime>
  <Words>660</Words>
  <Application>Microsoft Office PowerPoint</Application>
  <PresentationFormat>Letter 용지(8.5x11in)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Century</vt:lpstr>
      <vt:lpstr>Times New Roman</vt:lpstr>
      <vt:lpstr>Default Design</vt:lpstr>
      <vt:lpstr>Title: APCCAS Slide Preparation Guideline</vt:lpstr>
      <vt:lpstr>Outline</vt:lpstr>
      <vt:lpstr>Background</vt:lpstr>
      <vt:lpstr>Page setup</vt:lpstr>
      <vt:lpstr>Fonts</vt:lpstr>
      <vt:lpstr>Colors</vt:lpstr>
      <vt:lpstr>Example: color and font choices</vt:lpstr>
      <vt:lpstr>General guideline</vt:lpstr>
      <vt:lpstr>Text slides</vt:lpstr>
      <vt:lpstr>Graphs and figures</vt:lpstr>
      <vt:lpstr>Example of a good figure</vt:lpstr>
      <vt:lpstr>Example of a bad figure</vt:lpstr>
      <vt:lpstr>Saving your file</vt:lpstr>
      <vt:lpstr>Uploading your presentation</vt:lpstr>
    </vt:vector>
  </TitlesOfParts>
  <Company>A-SSCC 2005 TPC chair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preparation</dc:title>
  <dc:creator>Takayasu Sakurai</dc:creator>
  <cp:lastModifiedBy>enter</cp:lastModifiedBy>
  <cp:revision>243</cp:revision>
  <cp:lastPrinted>2000-02-16T19:06:58Z</cp:lastPrinted>
  <dcterms:created xsi:type="dcterms:W3CDTF">1999-04-05T18:00:54Z</dcterms:created>
  <dcterms:modified xsi:type="dcterms:W3CDTF">2025-08-21T09:00:52Z</dcterms:modified>
</cp:coreProperties>
</file>